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sldIdLst>
    <p:sldId id="397" r:id="rId5"/>
    <p:sldId id="278" r:id="rId6"/>
    <p:sldId id="401" r:id="rId7"/>
    <p:sldId id="884" r:id="rId8"/>
    <p:sldId id="469" r:id="rId9"/>
    <p:sldId id="864" r:id="rId10"/>
    <p:sldId id="877" r:id="rId11"/>
    <p:sldId id="887" r:id="rId12"/>
    <p:sldId id="885" r:id="rId13"/>
    <p:sldId id="888" r:id="rId14"/>
    <p:sldId id="402" r:id="rId15"/>
    <p:sldId id="890" r:id="rId16"/>
    <p:sldId id="889" r:id="rId17"/>
    <p:sldId id="891" r:id="rId18"/>
    <p:sldId id="899" r:id="rId19"/>
    <p:sldId id="892" r:id="rId20"/>
    <p:sldId id="893" r:id="rId21"/>
    <p:sldId id="894" r:id="rId22"/>
    <p:sldId id="895" r:id="rId23"/>
    <p:sldId id="903" r:id="rId24"/>
    <p:sldId id="905" r:id="rId25"/>
    <p:sldId id="897" r:id="rId26"/>
    <p:sldId id="901" r:id="rId27"/>
    <p:sldId id="898" r:id="rId28"/>
    <p:sldId id="906" r:id="rId29"/>
    <p:sldId id="882" r:id="rId30"/>
    <p:sldId id="411" r:id="rId31"/>
    <p:sldId id="881" r:id="rId32"/>
    <p:sldId id="880" r:id="rId33"/>
    <p:sldId id="900" r:id="rId34"/>
    <p:sldId id="422" r:id="rId35"/>
    <p:sldId id="423" r:id="rId36"/>
    <p:sldId id="36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2346"/>
    <a:srgbClr val="B79962"/>
    <a:srgbClr val="4D5356"/>
    <a:srgbClr val="EA9D45"/>
    <a:srgbClr val="000000"/>
    <a:srgbClr val="ECE7DC"/>
    <a:srgbClr val="461B2B"/>
    <a:srgbClr val="FFFFFF"/>
    <a:srgbClr val="E2D6C0"/>
    <a:srgbClr val="46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3"/>
    <p:restoredTop sz="91667"/>
  </p:normalViewPr>
  <p:slideViewPr>
    <p:cSldViewPr snapToGrid="0" snapToObjects="1" showGuides="1">
      <p:cViewPr varScale="1">
        <p:scale>
          <a:sx n="103" d="100"/>
          <a:sy n="103" d="100"/>
        </p:scale>
        <p:origin x="792" y="176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82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D8B5E-0CB2-076A-5305-806C3672C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E0B97-BC3B-BCAB-9668-6D12892E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451C0A-CF89-F81E-26E6-073B3F20C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evolutionary changes described above can be statistically quantified by developing mathematical models of allele frequency dynamics. </a:t>
            </a:r>
          </a:p>
          <a:p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this genetic variation in mathematical modelling, the major allele is coded as 0 and the minor allele as 1. Since one allele is inherited from each parent, the two alleles are added together to indicate the dosage of the alleles present at a specific genetic variant. </a:t>
            </a: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aggregate properties of genetic variation can be mathematically and statistically quantified and biologically relevant conclusions can be extracted.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6755D-0638-9B70-68D0-EDB5C64F7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0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048C0-C956-771D-B853-AA6C32518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8AA51-FC1E-F502-F732-F360A8A29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0800A-9234-B251-53B9-CD3AEC1C8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Intercept: </a:t>
            </a:r>
            <a:r>
              <a:rPr lang="en-Z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provides the reference or baseline risk for the outcome before considering any additional genetic or environmental factors.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DC451-BBB1-EC04-089D-172475C00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95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118DF-518E-4C01-1752-11AB0127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A2079-5ACB-16B2-B481-31C0DFB34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AFAF4-F82C-C45C-2E9E-62CCB200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Intercept: </a:t>
            </a:r>
            <a:r>
              <a:rPr lang="en-Z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provides the reference or baseline risk for the outcome before considering any additional genetic or environmental factors.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BD03B-7C0E-D217-B59E-2C9EBE4CB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46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84B9-92E6-7515-B049-240E0832B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48439-75C9-169E-B2D9-A6DA2AF3F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12114-9F9D-869F-7D05-EB9BFE43C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Intercept: </a:t>
            </a:r>
            <a:r>
              <a:rPr lang="en-Z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provides the reference or baseline risk for the outcome before considering any additional genetic or environmental factors.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8B24C-9D47-5042-D3A5-C735888C9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3D50A-9ACC-2128-1986-5A42B6146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AD87C-FA84-0D5D-45A7-AD072195F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164B06-1ACA-EE78-6EEC-2443F227E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Intercept: </a:t>
            </a:r>
            <a:r>
              <a:rPr lang="en-Z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provides the reference or baseline risk for the outcome before considering any additional genetic or environmental factors.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B218-06E9-47F9-7FC7-060B8BE50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9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89106-9533-098B-821F-5B9E68D8C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B920E-92EA-ABB5-4D2F-22A32916A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AF51E-8E73-13D9-37C0-ED58BBC6B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Intercept: </a:t>
            </a:r>
            <a:r>
              <a:rPr lang="en-Z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provides the reference or baseline risk for the outcome before considering any additional genetic or environmental factors.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86C39-EA9C-49A2-EF43-3F9967734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34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91B8-4A7A-ED32-EBE3-06DF98121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1BDB9-FBD0-198D-3C02-DFB4D181A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FB57F-8661-67C5-5710-684E7F8ED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evolutionary changes described above can be statistically quantified by developing mathematical models of allele frequency dynamics. </a:t>
            </a:r>
          </a:p>
          <a:p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this genetic variation in mathematical modelling, the major allele is coded as 0 and the minor allele as 1. Since one allele is inherited from each parent, the two alleles are added together to indicate the dosage of the alleles present at a specific genetic variant. </a:t>
            </a: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aggregate properties of genetic variation can be mathematically and statistically quantified and biologically relevant conclusions can be extracted.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02F84-FEE3-EAA2-9E2C-A65C90E2E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0903E-5667-7A26-92FB-320E4AFF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B3773-6B52-7A63-707E-1D6A703E4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57D30-5961-32F5-7901-89E475D3D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evolutionary changes described above can be statistically quantified by developing mathematical models of allele frequency dynamics. </a:t>
            </a:r>
          </a:p>
          <a:p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this genetic variation in mathematical modelling, the major allele is coded as 0 and the minor allele as 1. Since one allele is inherited from each parent, the two alleles are added together to indicate the dosage of the alleles present at a specific genetic variant. </a:t>
            </a: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aggregate properties of genetic variation can be mathematically and statistically quantified and biologically relevant conclusions can be extracted.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DAB2B-5DDF-86DD-098F-3B1DC65A3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06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BF25D-2B8F-0D68-F7A9-4A4632D03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1BDE9E-7E5B-3BD6-8CD6-79CE1A9DC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550E75-0976-F9B1-243B-2F9CF2F5B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evolutionary changes described above can be statistically quantified by developing mathematical models of allele frequency dynamics. </a:t>
            </a:r>
          </a:p>
          <a:p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this genetic variation in mathematical modelling, the major allele is coded as 0 and the minor allele as 1. Since one allele is inherited from each parent, the two alleles are added together to indicate the dosage of the alleles present at a specific genetic variant. </a:t>
            </a: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aggregate properties of genetic variation can be mathematically and statistically quantified and biologically relevant conclusions can be extracted.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4EF1D-623E-F820-B514-D45D44116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16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D20C4-A929-BD51-1322-B0FC5D6B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208AC-911F-BAD1-B4C7-4A29CCB9A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1B241-CD51-F6F3-FAFF-54AAAC70B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evolutionary changes described above can be statistically quantified by developing mathematical models of allele frequency dynamics. </a:t>
            </a:r>
          </a:p>
          <a:p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this genetic variation in mathematical modelling, the major allele is coded as 0 and the minor allele as 1. Since one allele is inherited from each parent, the two alleles are added together to indicate the dosage of the alleles present at a specific genetic variant. </a:t>
            </a: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aggregate properties of genetic variation can be mathematically and statistically quantified and biologically relevant conclusions can be extracted.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48B3B-8E60-9583-D036-F707A42101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9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62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15DC4-0845-00FA-EA5E-997DCEF25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C2B49-E530-0861-5B55-C6738EAAE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CFBEC-695F-DB1F-AB68-FEB99E8D1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evolutionary changes described above can be statistically quantified by developing mathematical models of allele frequency dynamics. </a:t>
            </a:r>
          </a:p>
          <a:p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this genetic variation in mathematical modelling, the major allele is coded as 0 and the minor allele as 1. Since one allele is inherited from each parent, the two alleles are added together to indicate the dosage of the alleles present at a specific genetic variant. </a:t>
            </a: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aggregate properties of genetic variation can be mathematically and statistically quantified and biologically relevant conclusions can be extracted.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A5D9-29FC-E80C-4237-2BF93A4D6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93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E252E-8B5E-8FFA-D8EB-67D47481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5C1C4-1A8B-B38A-4F26-846E4D221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3C139-00AC-3151-C15E-5976BC46B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evolutionary changes described above can be statistically quantified by developing mathematical models of allele frequency dynamics. </a:t>
            </a:r>
          </a:p>
          <a:p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this genetic variation in mathematical modelling, the major allele is coded as 0 and the minor allele as 1. Since one allele is inherited from each parent, the two alleles are added together to indicate the dosage of the alleles present at a specific genetic variant. </a:t>
            </a: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aggregate properties of genetic variation can be mathematically and statistically quantified and biologically relevant conclusions can be extracted.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9ADDD-02EB-D2FB-BA36-802AD19DE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08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39574-0D58-C1D9-DF95-0E26D8814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9DC3C-70A3-D17C-F70B-C1A468519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49BF6-915E-A130-E024-D50B6D7A9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evolutionary changes described above can be statistically quantified by developing mathematical models of allele frequency dynamics. </a:t>
            </a:r>
          </a:p>
          <a:p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this genetic variation in mathematical modelling, the major allele is coded as 0 and the minor allele as 1. Since one allele is inherited from each parent, the two alleles are added together to indicate the dosage of the alleles present at a specific genetic variant. </a:t>
            </a: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aggregate properties of genetic variation can be mathematically and statistically quantified and biologically relevant conclusions can be extracted.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EE125-288C-6118-7091-8E1624ECE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63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70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latin typeface="Trebuchet MS" panose="020B0703020202090204" pitchFamily="34" charset="0"/>
              </a:rPr>
              <a:t>Cover &amp; End Slide Option</a:t>
            </a:r>
          </a:p>
          <a:p>
            <a:endParaRPr lang="en-GB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Raleway" panose="020B0003030101060003" pitchFamily="34" charset="0"/>
              </a:rPr>
              <a:t>Replace the background image:</a:t>
            </a:r>
            <a:br>
              <a:rPr lang="en-GB" dirty="0">
                <a:latin typeface="Raleway" panose="020B0003030101060003" pitchFamily="34" charset="0"/>
              </a:rPr>
            </a:br>
            <a:r>
              <a:rPr lang="en-GB" dirty="0">
                <a:latin typeface="Raleway" panose="020B0003030101060003" pitchFamily="34" charset="0"/>
              </a:rPr>
              <a:t>Right-click on the slide, then choose 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Format Background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 and select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Picture or texture fill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.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Select a new picture </a:t>
            </a:r>
            <a:r>
              <a:rPr lang="en-GB" b="0" dirty="0">
                <a:latin typeface="Raleway" panose="020B0003030101060003" pitchFamily="34" charset="0"/>
              </a:rPr>
              <a:t>of your choice. </a:t>
            </a:r>
            <a:br>
              <a:rPr lang="en-GB" b="0" dirty="0">
                <a:latin typeface="Raleway" panose="020B0003030101060003" pitchFamily="34" charset="0"/>
              </a:rPr>
            </a:br>
            <a:endParaRPr lang="en-GB" b="0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Raleway" panose="020B0003030101060003" pitchFamily="34" charset="0"/>
              </a:rPr>
              <a:t>Remember to add an image attribution for e.g., Photo by Stefan Els.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8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DA4A9-BD0D-8D3E-908C-EE6271B9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B2FFE-954B-32A5-AE63-805962D5C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DDEB3-1819-6EFE-50A3-BB1C92F87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37393-4CB6-3886-3038-A41762D45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6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FA950-FB24-C1D6-101B-40B20C68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B35BE-BF26-6207-95B8-C38B6A0FB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9E1C2-EB35-335B-0F6A-47B039646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6215E-C2C9-0688-5F55-2FD11E589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237D3-C993-98FD-984D-02A52E93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7954CD-7097-E2B2-00B6-4A5C1550F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24687-DBF6-9F3E-1D80-2E1A324A1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B83C2-270A-E6B1-0749-3F105211E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6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D13CA-A62E-B2AD-B1FB-A44CD4C7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8F974-FC27-A31F-A383-2B68AF899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97705-A8D7-5348-B370-CF2EDDAD6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7B2B9-9444-CAE5-7D68-828B125A5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53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Intercept: </a:t>
            </a:r>
            <a:r>
              <a:rPr lang="en-Z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provides the reference or baseline risk for the outcome before considering any additional genetic or environmental factors.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2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evolutionary changes described above can be statistically quantified by developing mathematical models of allele frequency dynamics. </a:t>
            </a:r>
          </a:p>
          <a:p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this genetic variation in mathematical modelling, the major allele is coded as 0 and the minor allele as 1. Since one allele is inherited from each parent, the two alleles are added together to indicate the dosage of the alleles present at a specific genetic variant. </a:t>
            </a:r>
          </a:p>
          <a:p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aggregate properties of genetic variation can be mathematically and statistically quantified and biologically relevant conclusions can be extracted.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6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7FD-5AD3-BDAD-B156-66FF8E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0E6E6-47B0-8208-F5DB-F15B24461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144C8-7D85-13A6-8F26-78812B104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Intercept: </a:t>
            </a:r>
            <a:r>
              <a:rPr lang="en-Z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provides the reference or baseline risk for the outcome before considering any additional genetic or environmental factors.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48C18-872F-F3AD-D1D4-03E5397F5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0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Medicine and Health Sciences |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EyeNzululwazi</a:t>
            </a:r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ngezoNyango</a:t>
            </a:r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neMpilo</a:t>
            </a:r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 |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Geneeskunde</a:t>
            </a:r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en</a:t>
            </a:r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Gesondheidswetenskappe</a:t>
            </a:r>
            <a:endParaRPr lang="en-GB" sz="1000" b="0" i="0" dirty="0">
              <a:solidFill>
                <a:schemeClr val="accent3"/>
              </a:solidFill>
              <a:latin typeface="Trebuchet MS" panose="020B0703020202090204" pitchFamily="34" charset="0"/>
            </a:endParaRP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BHostGenetics/PopGen-workshop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of Rectangle ">
            <a:extLst>
              <a:ext uri="{FF2B5EF4-FFF2-40B4-BE49-F238E27FC236}">
                <a16:creationId xmlns:a16="http://schemas.microsoft.com/office/drawing/2014/main" id="{04009226-6BB0-4A75-BF0B-291CA12DAC1F}"/>
              </a:ext>
            </a:extLst>
          </p:cNvPr>
          <p:cNvSpPr/>
          <p:nvPr/>
        </p:nvSpPr>
        <p:spPr>
          <a:xfrm rot="5400000">
            <a:off x="4415777" y="-3012276"/>
            <a:ext cx="1978685" cy="10810239"/>
          </a:xfrm>
          <a:prstGeom prst="round1Rect">
            <a:avLst/>
          </a:prstGeom>
          <a:solidFill>
            <a:srgbClr val="4D535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4A2E3458-2FE6-4D84-8A88-415691A3E1D7}"/>
              </a:ext>
            </a:extLst>
          </p:cNvPr>
          <p:cNvSpPr txBox="1"/>
          <p:nvPr/>
        </p:nvSpPr>
        <p:spPr>
          <a:xfrm>
            <a:off x="449175" y="2317585"/>
            <a:ext cx="10494596" cy="1060675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600" b="1" dirty="0">
                <a:solidFill>
                  <a:schemeClr val="bg1"/>
                </a:solidFill>
                <a:latin typeface="Trebuchet MS" panose="020B0703020202090204" pitchFamily="34" charset="0"/>
              </a:rPr>
              <a:t>Local Ancestry Adjusted Allelic model (LAAA model)</a:t>
            </a:r>
          </a:p>
          <a:p>
            <a:pPr>
              <a:lnSpc>
                <a:spcPts val="4000"/>
              </a:lnSpc>
            </a:pPr>
            <a:endParaRPr lang="en-US" sz="24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1C77969E-7453-4379-BA49-489BE156FC97}"/>
              </a:ext>
            </a:extLst>
          </p:cNvPr>
          <p:cNvSpPr txBox="1"/>
          <p:nvPr/>
        </p:nvSpPr>
        <p:spPr>
          <a:xfrm>
            <a:off x="449175" y="1636043"/>
            <a:ext cx="11293649" cy="559512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800" b="1" dirty="0">
                <a:solidFill>
                  <a:schemeClr val="bg1"/>
                </a:solidFill>
                <a:latin typeface="Trebuchet MS" panose="020B0703020202090204" pitchFamily="34" charset="0"/>
              </a:rPr>
              <a:t>Human Population Genetics Workshop 2024</a:t>
            </a:r>
          </a:p>
        </p:txBody>
      </p:sp>
      <p:pic>
        <p:nvPicPr>
          <p:cNvPr id="4" name="Picture 3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82140604-F9CA-5830-820D-CF52A6DF1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47C2A-6A49-96A4-7FF6-67552E5AB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Models and their meanings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72260-5608-34B9-A43B-CC092553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behind GWASs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DBCFD4-FBC1-830A-86F6-2824AC9543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3062477" y="3856511"/>
                <a:ext cx="56091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DBCFD4-FBC1-830A-86F6-2824AC9543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477" y="3856511"/>
                <a:ext cx="5609100" cy="430887"/>
              </a:xfrm>
              <a:prstGeom prst="rect">
                <a:avLst/>
              </a:prstGeom>
              <a:blipFill>
                <a:blip r:embed="rId3"/>
                <a:stretch>
                  <a:fillRect t="-8571" r="-676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662C39-DA5F-EEF4-A24B-BD960939FC42}"/>
              </a:ext>
            </a:extLst>
          </p:cNvPr>
          <p:cNvCxnSpPr>
            <a:cxnSpLocks/>
          </p:cNvCxnSpPr>
          <p:nvPr/>
        </p:nvCxnSpPr>
        <p:spPr>
          <a:xfrm>
            <a:off x="2411896" y="3640971"/>
            <a:ext cx="650581" cy="295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D36FBF-F61E-302C-74A8-CD096C91441B}"/>
              </a:ext>
            </a:extLst>
          </p:cNvPr>
          <p:cNvSpPr txBox="1"/>
          <p:nvPr/>
        </p:nvSpPr>
        <p:spPr>
          <a:xfrm>
            <a:off x="1269788" y="3271639"/>
            <a:ext cx="114210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Outcome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[0 or 1]</a:t>
            </a:r>
          </a:p>
        </p:txBody>
      </p:sp>
      <p:pic>
        <p:nvPicPr>
          <p:cNvPr id="11" name="Picture 10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DBFC39A7-BBAB-E203-1547-87C85759A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E5A0F0-1FC0-D8AC-8A0F-E27D463CF30E}"/>
              </a:ext>
            </a:extLst>
          </p:cNvPr>
          <p:cNvCxnSpPr>
            <a:cxnSpLocks/>
          </p:cNvCxnSpPr>
          <p:nvPr/>
        </p:nvCxnSpPr>
        <p:spPr>
          <a:xfrm flipH="1" flipV="1">
            <a:off x="8558454" y="4194587"/>
            <a:ext cx="577558" cy="276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2D7C90-3557-5349-24A0-903B9999D948}"/>
              </a:ext>
            </a:extLst>
          </p:cNvPr>
          <p:cNvSpPr txBox="1"/>
          <p:nvPr/>
        </p:nvSpPr>
        <p:spPr>
          <a:xfrm>
            <a:off x="9115069" y="4459711"/>
            <a:ext cx="13163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Risk alleles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[0, 1 or 2]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CE9471-6FA7-4293-A468-71F861EBE8B6}"/>
              </a:ext>
            </a:extLst>
          </p:cNvPr>
          <p:cNvCxnSpPr>
            <a:cxnSpLocks/>
          </p:cNvCxnSpPr>
          <p:nvPr/>
        </p:nvCxnSpPr>
        <p:spPr>
          <a:xfrm>
            <a:off x="8231508" y="3491342"/>
            <a:ext cx="0" cy="380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24FF53-D376-9A3B-BA77-487D0A8BBD96}"/>
              </a:ext>
            </a:extLst>
          </p:cNvPr>
          <p:cNvSpPr txBox="1"/>
          <p:nvPr/>
        </p:nvSpPr>
        <p:spPr>
          <a:xfrm>
            <a:off x="7552499" y="2865624"/>
            <a:ext cx="135801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Log-Odds ratio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9CD6DA7D-1268-AF66-CCE9-2D0B59209DD9}"/>
              </a:ext>
            </a:extLst>
          </p:cNvPr>
          <p:cNvSpPr/>
          <p:nvPr/>
        </p:nvSpPr>
        <p:spPr>
          <a:xfrm rot="16200000">
            <a:off x="5999076" y="3052588"/>
            <a:ext cx="356260" cy="2917256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9B27A-3023-5D0B-8922-00C898F11CAC}"/>
              </a:ext>
            </a:extLst>
          </p:cNvPr>
          <p:cNvSpPr txBox="1"/>
          <p:nvPr/>
        </p:nvSpPr>
        <p:spPr>
          <a:xfrm>
            <a:off x="4487403" y="4685311"/>
            <a:ext cx="3379606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Covariates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Age, sex and ancestry proportions and their corresponding effect sizes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04E44-206B-EB36-71BE-62E32EB90A86}"/>
              </a:ext>
            </a:extLst>
          </p:cNvPr>
          <p:cNvCxnSpPr>
            <a:cxnSpLocks/>
          </p:cNvCxnSpPr>
          <p:nvPr/>
        </p:nvCxnSpPr>
        <p:spPr>
          <a:xfrm>
            <a:off x="4055468" y="3545996"/>
            <a:ext cx="0" cy="380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53AAD7-0054-B0DF-08CD-DADD8272A43F}"/>
              </a:ext>
            </a:extLst>
          </p:cNvPr>
          <p:cNvSpPr txBox="1"/>
          <p:nvPr/>
        </p:nvSpPr>
        <p:spPr>
          <a:xfrm>
            <a:off x="2999832" y="2643122"/>
            <a:ext cx="209577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The intercept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Reference/baseline risk</a:t>
            </a:r>
          </a:p>
        </p:txBody>
      </p:sp>
    </p:spTree>
    <p:extLst>
      <p:ext uri="{BB962C8B-B14F-4D97-AF65-F5344CB8AC3E}">
        <p14:creationId xmlns:p14="http://schemas.microsoft.com/office/powerpoint/2010/main" val="58210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5CD4858-63F9-7C47-1215-57AA7C0B8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444024"/>
              </p:ext>
            </p:extLst>
          </p:nvPr>
        </p:nvGraphicFramePr>
        <p:xfrm>
          <a:off x="550862" y="1739889"/>
          <a:ext cx="8129586" cy="4414409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3356994">
                  <a:extLst>
                    <a:ext uri="{9D8B030D-6E8A-4147-A177-3AD203B41FA5}">
                      <a16:colId xmlns:a16="http://schemas.microsoft.com/office/drawing/2014/main" val="405242773"/>
                    </a:ext>
                  </a:extLst>
                </a:gridCol>
                <a:gridCol w="1617828">
                  <a:extLst>
                    <a:ext uri="{9D8B030D-6E8A-4147-A177-3AD203B41FA5}">
                      <a16:colId xmlns:a16="http://schemas.microsoft.com/office/drawing/2014/main" val="1240497252"/>
                    </a:ext>
                  </a:extLst>
                </a:gridCol>
                <a:gridCol w="1698719">
                  <a:extLst>
                    <a:ext uri="{9D8B030D-6E8A-4147-A177-3AD203B41FA5}">
                      <a16:colId xmlns:a16="http://schemas.microsoft.com/office/drawing/2014/main" val="2048779584"/>
                    </a:ext>
                  </a:extLst>
                </a:gridCol>
                <a:gridCol w="1456045">
                  <a:extLst>
                    <a:ext uri="{9D8B030D-6E8A-4147-A177-3AD203B41FA5}">
                      <a16:colId xmlns:a16="http://schemas.microsoft.com/office/drawing/2014/main" val="3850351577"/>
                    </a:ext>
                  </a:extLst>
                </a:gridCol>
              </a:tblGrid>
              <a:tr h="9618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Genotype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Allele 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Allele 2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Dosage of genotype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8376627"/>
                  </a:ext>
                </a:extLst>
              </a:tr>
              <a:tr h="9134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Both reference alleles (homozygote)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0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0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0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8148322"/>
                  </a:ext>
                </a:extLst>
              </a:tr>
              <a:tr h="5179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Both alternate alleles (homozygote)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>
                          <a:effectLst/>
                          <a:latin typeface="Aptos" panose="020B0004020202020204" pitchFamily="34" charset="0"/>
                        </a:rPr>
                        <a:t>2 </a:t>
                      </a:r>
                      <a:endParaRPr lang="en-ZA" sz="1800" b="0" i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5078812"/>
                  </a:ext>
                </a:extLst>
              </a:tr>
              <a:tr h="9618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One reference and one alternate allele (heterozygote)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0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7119371"/>
                  </a:ext>
                </a:extLst>
              </a:tr>
              <a:tr h="9618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One reference and one alternate allele (heterozygote)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0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869779"/>
                  </a:ext>
                </a:extLst>
              </a:tr>
            </a:tbl>
          </a:graphicData>
        </a:graphic>
      </p:graphicFrame>
      <p:sp>
        <p:nvSpPr>
          <p:cNvPr id="4" name="Google Shape;2267;p48">
            <a:extLst>
              <a:ext uri="{FF2B5EF4-FFF2-40B4-BE49-F238E27FC236}">
                <a16:creationId xmlns:a16="http://schemas.microsoft.com/office/drawing/2014/main" id="{9AB22546-C953-39EF-4469-502D9C245871}"/>
              </a:ext>
            </a:extLst>
          </p:cNvPr>
          <p:cNvSpPr/>
          <p:nvPr/>
        </p:nvSpPr>
        <p:spPr>
          <a:xfrm>
            <a:off x="9004396" y="1779995"/>
            <a:ext cx="1063306" cy="4631025"/>
          </a:xfrm>
          <a:custGeom>
            <a:avLst/>
            <a:gdLst/>
            <a:ahLst/>
            <a:cxnLst/>
            <a:rect l="l" t="t" r="r" b="b"/>
            <a:pathLst>
              <a:path w="30993" h="134984" extrusionOk="0">
                <a:moveTo>
                  <a:pt x="29058" y="0"/>
                </a:moveTo>
                <a:cubicBezTo>
                  <a:pt x="28728" y="0"/>
                  <a:pt x="28392" y="245"/>
                  <a:pt x="28444" y="664"/>
                </a:cubicBezTo>
                <a:cubicBezTo>
                  <a:pt x="28476" y="790"/>
                  <a:pt x="29640" y="10229"/>
                  <a:pt x="14600" y="17592"/>
                </a:cubicBezTo>
                <a:cubicBezTo>
                  <a:pt x="1196" y="24136"/>
                  <a:pt x="1" y="31845"/>
                  <a:pt x="32" y="34048"/>
                </a:cubicBezTo>
                <a:cubicBezTo>
                  <a:pt x="95" y="36250"/>
                  <a:pt x="1196" y="43927"/>
                  <a:pt x="14600" y="50503"/>
                </a:cubicBezTo>
                <a:cubicBezTo>
                  <a:pt x="29640" y="57866"/>
                  <a:pt x="28444" y="67305"/>
                  <a:pt x="28444" y="67399"/>
                </a:cubicBezTo>
                <a:cubicBezTo>
                  <a:pt x="28444" y="67399"/>
                  <a:pt x="28444" y="67431"/>
                  <a:pt x="28444" y="67462"/>
                </a:cubicBezTo>
                <a:lnTo>
                  <a:pt x="28444" y="67525"/>
                </a:lnTo>
                <a:cubicBezTo>
                  <a:pt x="28444" y="67557"/>
                  <a:pt x="28444" y="67588"/>
                  <a:pt x="28444" y="67620"/>
                </a:cubicBezTo>
                <a:cubicBezTo>
                  <a:pt x="28476" y="67714"/>
                  <a:pt x="29640" y="77153"/>
                  <a:pt x="14600" y="84516"/>
                </a:cubicBezTo>
                <a:cubicBezTo>
                  <a:pt x="1196" y="91060"/>
                  <a:pt x="1" y="98769"/>
                  <a:pt x="32" y="100971"/>
                </a:cubicBezTo>
                <a:cubicBezTo>
                  <a:pt x="95" y="103174"/>
                  <a:pt x="1196" y="110851"/>
                  <a:pt x="14600" y="117427"/>
                </a:cubicBezTo>
                <a:cubicBezTo>
                  <a:pt x="29640" y="124758"/>
                  <a:pt x="28444" y="134197"/>
                  <a:pt x="28444" y="134292"/>
                </a:cubicBezTo>
                <a:cubicBezTo>
                  <a:pt x="28413" y="134638"/>
                  <a:pt x="28633" y="134921"/>
                  <a:pt x="28948" y="134984"/>
                </a:cubicBezTo>
                <a:lnTo>
                  <a:pt x="29042" y="134984"/>
                </a:lnTo>
                <a:cubicBezTo>
                  <a:pt x="29357" y="134984"/>
                  <a:pt x="29608" y="134764"/>
                  <a:pt x="29640" y="134449"/>
                </a:cubicBezTo>
                <a:cubicBezTo>
                  <a:pt x="29703" y="134040"/>
                  <a:pt x="30993" y="124097"/>
                  <a:pt x="15135" y="116326"/>
                </a:cubicBezTo>
                <a:cubicBezTo>
                  <a:pt x="2329" y="110065"/>
                  <a:pt x="1228" y="102985"/>
                  <a:pt x="1259" y="100940"/>
                </a:cubicBezTo>
                <a:cubicBezTo>
                  <a:pt x="1259" y="98926"/>
                  <a:pt x="2329" y="91815"/>
                  <a:pt x="15135" y="85554"/>
                </a:cubicBezTo>
                <a:cubicBezTo>
                  <a:pt x="30552" y="78003"/>
                  <a:pt x="29766" y="68406"/>
                  <a:pt x="29640" y="67494"/>
                </a:cubicBezTo>
                <a:cubicBezTo>
                  <a:pt x="29766" y="66550"/>
                  <a:pt x="30552" y="56953"/>
                  <a:pt x="15135" y="49433"/>
                </a:cubicBezTo>
                <a:cubicBezTo>
                  <a:pt x="2329" y="43141"/>
                  <a:pt x="1228" y="36061"/>
                  <a:pt x="1259" y="34048"/>
                </a:cubicBezTo>
                <a:cubicBezTo>
                  <a:pt x="1259" y="32002"/>
                  <a:pt x="2329" y="24892"/>
                  <a:pt x="15135" y="18630"/>
                </a:cubicBezTo>
                <a:cubicBezTo>
                  <a:pt x="30993" y="10859"/>
                  <a:pt x="29703" y="916"/>
                  <a:pt x="29640" y="507"/>
                </a:cubicBezTo>
                <a:cubicBezTo>
                  <a:pt x="29584" y="157"/>
                  <a:pt x="29323" y="0"/>
                  <a:pt x="290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Google Shape;2265;p48">
            <a:extLst>
              <a:ext uri="{FF2B5EF4-FFF2-40B4-BE49-F238E27FC236}">
                <a16:creationId xmlns:a16="http://schemas.microsoft.com/office/drawing/2014/main" id="{A603A342-E0C2-DBC1-E978-1C5CAFAEAB07}"/>
              </a:ext>
            </a:extLst>
          </p:cNvPr>
          <p:cNvGrpSpPr/>
          <p:nvPr/>
        </p:nvGrpSpPr>
        <p:grpSpPr>
          <a:xfrm>
            <a:off x="9774858" y="1574092"/>
            <a:ext cx="1016054" cy="5283908"/>
            <a:chOff x="3615675" y="367825"/>
            <a:chExt cx="808650" cy="3374600"/>
          </a:xfrm>
        </p:grpSpPr>
        <p:sp>
          <p:nvSpPr>
            <p:cNvPr id="7" name="Google Shape;2266;p48">
              <a:extLst>
                <a:ext uri="{FF2B5EF4-FFF2-40B4-BE49-F238E27FC236}">
                  <a16:creationId xmlns:a16="http://schemas.microsoft.com/office/drawing/2014/main" id="{4525065F-8C34-9D49-5ABD-9C17B0074181}"/>
                </a:ext>
              </a:extLst>
            </p:cNvPr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67;p48">
              <a:extLst>
                <a:ext uri="{FF2B5EF4-FFF2-40B4-BE49-F238E27FC236}">
                  <a16:creationId xmlns:a16="http://schemas.microsoft.com/office/drawing/2014/main" id="{272159A0-647E-7839-3744-E48471A29A33}"/>
                </a:ext>
              </a:extLst>
            </p:cNvPr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8;p48">
              <a:extLst>
                <a:ext uri="{FF2B5EF4-FFF2-40B4-BE49-F238E27FC236}">
                  <a16:creationId xmlns:a16="http://schemas.microsoft.com/office/drawing/2014/main" id="{B6F9EDBF-6B18-1F2A-3ACA-F886740CD3E6}"/>
                </a:ext>
              </a:extLst>
            </p:cNvPr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69;p48">
              <a:extLst>
                <a:ext uri="{FF2B5EF4-FFF2-40B4-BE49-F238E27FC236}">
                  <a16:creationId xmlns:a16="http://schemas.microsoft.com/office/drawing/2014/main" id="{3AD6A0DF-8EE6-41BD-FDF5-4C4C49E60D9C}"/>
                </a:ext>
              </a:extLst>
            </p:cNvPr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70;p48">
              <a:extLst>
                <a:ext uri="{FF2B5EF4-FFF2-40B4-BE49-F238E27FC236}">
                  <a16:creationId xmlns:a16="http://schemas.microsoft.com/office/drawing/2014/main" id="{4D564B0C-334A-22B7-FC05-2E40EF0470F2}"/>
                </a:ext>
              </a:extLst>
            </p:cNvPr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71;p48">
              <a:extLst>
                <a:ext uri="{FF2B5EF4-FFF2-40B4-BE49-F238E27FC236}">
                  <a16:creationId xmlns:a16="http://schemas.microsoft.com/office/drawing/2014/main" id="{B26E360B-B2F9-7FA8-1691-4E9147272D8C}"/>
                </a:ext>
              </a:extLst>
            </p:cNvPr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72;p48">
              <a:extLst>
                <a:ext uri="{FF2B5EF4-FFF2-40B4-BE49-F238E27FC236}">
                  <a16:creationId xmlns:a16="http://schemas.microsoft.com/office/drawing/2014/main" id="{A1478592-6D0F-B4A9-B3B6-FDDA8D138205}"/>
                </a:ext>
              </a:extLst>
            </p:cNvPr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73;p48">
              <a:extLst>
                <a:ext uri="{FF2B5EF4-FFF2-40B4-BE49-F238E27FC236}">
                  <a16:creationId xmlns:a16="http://schemas.microsoft.com/office/drawing/2014/main" id="{F72379C9-5D62-A49F-8615-2C63EF5B3BBD}"/>
                </a:ext>
              </a:extLst>
            </p:cNvPr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74;p48">
              <a:extLst>
                <a:ext uri="{FF2B5EF4-FFF2-40B4-BE49-F238E27FC236}">
                  <a16:creationId xmlns:a16="http://schemas.microsoft.com/office/drawing/2014/main" id="{6EAC01BC-1104-DCC0-E789-09000FDE3CF0}"/>
                </a:ext>
              </a:extLst>
            </p:cNvPr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75;p48">
              <a:extLst>
                <a:ext uri="{FF2B5EF4-FFF2-40B4-BE49-F238E27FC236}">
                  <a16:creationId xmlns:a16="http://schemas.microsoft.com/office/drawing/2014/main" id="{D3455128-2C5B-BEAF-A913-DCAC1B192CB3}"/>
                </a:ext>
              </a:extLst>
            </p:cNvPr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76;p48">
              <a:extLst>
                <a:ext uri="{FF2B5EF4-FFF2-40B4-BE49-F238E27FC236}">
                  <a16:creationId xmlns:a16="http://schemas.microsoft.com/office/drawing/2014/main" id="{0EDEC8D7-F317-04BE-CFFB-4D30D56CDBED}"/>
                </a:ext>
              </a:extLst>
            </p:cNvPr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77;p48">
              <a:extLst>
                <a:ext uri="{FF2B5EF4-FFF2-40B4-BE49-F238E27FC236}">
                  <a16:creationId xmlns:a16="http://schemas.microsoft.com/office/drawing/2014/main" id="{6F81D936-5915-0D06-9A1A-22387092E867}"/>
                </a:ext>
              </a:extLst>
            </p:cNvPr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78;p48">
              <a:extLst>
                <a:ext uri="{FF2B5EF4-FFF2-40B4-BE49-F238E27FC236}">
                  <a16:creationId xmlns:a16="http://schemas.microsoft.com/office/drawing/2014/main" id="{E45F4AA0-2BA3-D3AF-1571-66B20430213F}"/>
                </a:ext>
              </a:extLst>
            </p:cNvPr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79;p48">
              <a:extLst>
                <a:ext uri="{FF2B5EF4-FFF2-40B4-BE49-F238E27FC236}">
                  <a16:creationId xmlns:a16="http://schemas.microsoft.com/office/drawing/2014/main" id="{1DBAFEC7-84A7-3B4E-32BD-ACAE984711AD}"/>
                </a:ext>
              </a:extLst>
            </p:cNvPr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80;p48">
              <a:extLst>
                <a:ext uri="{FF2B5EF4-FFF2-40B4-BE49-F238E27FC236}">
                  <a16:creationId xmlns:a16="http://schemas.microsoft.com/office/drawing/2014/main" id="{894CE48E-D781-F484-B614-86F7E2A30370}"/>
                </a:ext>
              </a:extLst>
            </p:cNvPr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81;p48">
              <a:extLst>
                <a:ext uri="{FF2B5EF4-FFF2-40B4-BE49-F238E27FC236}">
                  <a16:creationId xmlns:a16="http://schemas.microsoft.com/office/drawing/2014/main" id="{EC285644-C5CF-8643-5139-3EFE4E10EECD}"/>
                </a:ext>
              </a:extLst>
            </p:cNvPr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82;p48">
              <a:extLst>
                <a:ext uri="{FF2B5EF4-FFF2-40B4-BE49-F238E27FC236}">
                  <a16:creationId xmlns:a16="http://schemas.microsoft.com/office/drawing/2014/main" id="{029B1D37-C741-898C-6527-C07814F73645}"/>
                </a:ext>
              </a:extLst>
            </p:cNvPr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83;p48">
              <a:extLst>
                <a:ext uri="{FF2B5EF4-FFF2-40B4-BE49-F238E27FC236}">
                  <a16:creationId xmlns:a16="http://schemas.microsoft.com/office/drawing/2014/main" id="{73E61E26-6945-10E8-06BE-04911EBDAD85}"/>
                </a:ext>
              </a:extLst>
            </p:cNvPr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84;p48">
              <a:extLst>
                <a:ext uri="{FF2B5EF4-FFF2-40B4-BE49-F238E27FC236}">
                  <a16:creationId xmlns:a16="http://schemas.microsoft.com/office/drawing/2014/main" id="{5EC7B8FB-933D-0738-BB2F-DFE6ABBA174E}"/>
                </a:ext>
              </a:extLst>
            </p:cNvPr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85;p48">
              <a:extLst>
                <a:ext uri="{FF2B5EF4-FFF2-40B4-BE49-F238E27FC236}">
                  <a16:creationId xmlns:a16="http://schemas.microsoft.com/office/drawing/2014/main" id="{49761C5F-7D2C-FEF5-C97B-8BFC6D37935B}"/>
                </a:ext>
              </a:extLst>
            </p:cNvPr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86;p48">
              <a:extLst>
                <a:ext uri="{FF2B5EF4-FFF2-40B4-BE49-F238E27FC236}">
                  <a16:creationId xmlns:a16="http://schemas.microsoft.com/office/drawing/2014/main" id="{9A52B577-DEA4-7190-707E-41A109B5DB41}"/>
                </a:ext>
              </a:extLst>
            </p:cNvPr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87;p48">
              <a:extLst>
                <a:ext uri="{FF2B5EF4-FFF2-40B4-BE49-F238E27FC236}">
                  <a16:creationId xmlns:a16="http://schemas.microsoft.com/office/drawing/2014/main" id="{18923BDE-955E-4F7F-C7C1-56858524240A}"/>
                </a:ext>
              </a:extLst>
            </p:cNvPr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88;p48">
              <a:extLst>
                <a:ext uri="{FF2B5EF4-FFF2-40B4-BE49-F238E27FC236}">
                  <a16:creationId xmlns:a16="http://schemas.microsoft.com/office/drawing/2014/main" id="{5ADE67D4-F257-6991-DAEC-8653EE0A9416}"/>
                </a:ext>
              </a:extLst>
            </p:cNvPr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89;p48">
              <a:extLst>
                <a:ext uri="{FF2B5EF4-FFF2-40B4-BE49-F238E27FC236}">
                  <a16:creationId xmlns:a16="http://schemas.microsoft.com/office/drawing/2014/main" id="{B24AD11A-81E1-E4C6-618B-130389A8DA6B}"/>
                </a:ext>
              </a:extLst>
            </p:cNvPr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90;p48">
              <a:extLst>
                <a:ext uri="{FF2B5EF4-FFF2-40B4-BE49-F238E27FC236}">
                  <a16:creationId xmlns:a16="http://schemas.microsoft.com/office/drawing/2014/main" id="{4D932310-7C01-035B-DFAF-4958824EB9D3}"/>
                </a:ext>
              </a:extLst>
            </p:cNvPr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91;p48">
              <a:extLst>
                <a:ext uri="{FF2B5EF4-FFF2-40B4-BE49-F238E27FC236}">
                  <a16:creationId xmlns:a16="http://schemas.microsoft.com/office/drawing/2014/main" id="{8B5CB737-C220-5C6E-63FC-D30B2B11DD97}"/>
                </a:ext>
              </a:extLst>
            </p:cNvPr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92;p48">
              <a:extLst>
                <a:ext uri="{FF2B5EF4-FFF2-40B4-BE49-F238E27FC236}">
                  <a16:creationId xmlns:a16="http://schemas.microsoft.com/office/drawing/2014/main" id="{4A749879-90B9-ABBA-265E-784EF59F8608}"/>
                </a:ext>
              </a:extLst>
            </p:cNvPr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93;p48">
              <a:extLst>
                <a:ext uri="{FF2B5EF4-FFF2-40B4-BE49-F238E27FC236}">
                  <a16:creationId xmlns:a16="http://schemas.microsoft.com/office/drawing/2014/main" id="{1A3DE455-53A6-DAEB-C650-9951160165A7}"/>
                </a:ext>
              </a:extLst>
            </p:cNvPr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94;p48">
              <a:extLst>
                <a:ext uri="{FF2B5EF4-FFF2-40B4-BE49-F238E27FC236}">
                  <a16:creationId xmlns:a16="http://schemas.microsoft.com/office/drawing/2014/main" id="{27BF23F4-5F72-E2C4-15B4-2E8AFE7C8E38}"/>
                </a:ext>
              </a:extLst>
            </p:cNvPr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95;p48">
              <a:extLst>
                <a:ext uri="{FF2B5EF4-FFF2-40B4-BE49-F238E27FC236}">
                  <a16:creationId xmlns:a16="http://schemas.microsoft.com/office/drawing/2014/main" id="{025A03ED-F904-F311-6A7A-EDD378048520}"/>
                </a:ext>
              </a:extLst>
            </p:cNvPr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96;p48">
              <a:extLst>
                <a:ext uri="{FF2B5EF4-FFF2-40B4-BE49-F238E27FC236}">
                  <a16:creationId xmlns:a16="http://schemas.microsoft.com/office/drawing/2014/main" id="{92A0C64A-3212-7F32-6A6A-5151A3654E0A}"/>
                </a:ext>
              </a:extLst>
            </p:cNvPr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297;p48">
            <a:extLst>
              <a:ext uri="{FF2B5EF4-FFF2-40B4-BE49-F238E27FC236}">
                <a16:creationId xmlns:a16="http://schemas.microsoft.com/office/drawing/2014/main" id="{D707B81D-6155-B7E6-226E-3447BDF50042}"/>
              </a:ext>
            </a:extLst>
          </p:cNvPr>
          <p:cNvGrpSpPr/>
          <p:nvPr/>
        </p:nvGrpSpPr>
        <p:grpSpPr>
          <a:xfrm>
            <a:off x="10481050" y="2848650"/>
            <a:ext cx="1710950" cy="3799568"/>
            <a:chOff x="6315964" y="1370978"/>
            <a:chExt cx="1710950" cy="3799568"/>
          </a:xfrm>
        </p:grpSpPr>
        <p:sp>
          <p:nvSpPr>
            <p:cNvPr id="41" name="Google Shape;2298;p48">
              <a:extLst>
                <a:ext uri="{FF2B5EF4-FFF2-40B4-BE49-F238E27FC236}">
                  <a16:creationId xmlns:a16="http://schemas.microsoft.com/office/drawing/2014/main" id="{D0FD6132-ACDB-3B70-A6AD-F7FF491ED659}"/>
                </a:ext>
              </a:extLst>
            </p:cNvPr>
            <p:cNvSpPr/>
            <p:nvPr/>
          </p:nvSpPr>
          <p:spPr>
            <a:xfrm>
              <a:off x="6824387" y="3328290"/>
              <a:ext cx="508431" cy="1515399"/>
            </a:xfrm>
            <a:custGeom>
              <a:avLst/>
              <a:gdLst/>
              <a:ahLst/>
              <a:cxnLst/>
              <a:rect l="l" t="t" r="r" b="b"/>
              <a:pathLst>
                <a:path w="7555" h="22518" extrusionOk="0">
                  <a:moveTo>
                    <a:pt x="7081" y="1"/>
                  </a:moveTo>
                  <a:lnTo>
                    <a:pt x="5603" y="391"/>
                  </a:lnTo>
                  <a:cubicBezTo>
                    <a:pt x="5603" y="391"/>
                    <a:pt x="1338" y="20015"/>
                    <a:pt x="0" y="21799"/>
                  </a:cubicBezTo>
                  <a:cubicBezTo>
                    <a:pt x="0" y="21799"/>
                    <a:pt x="1140" y="21514"/>
                    <a:pt x="2181" y="21514"/>
                  </a:cubicBezTo>
                  <a:cubicBezTo>
                    <a:pt x="2701" y="21514"/>
                    <a:pt x="3197" y="21585"/>
                    <a:pt x="3512" y="21799"/>
                  </a:cubicBezTo>
                  <a:cubicBezTo>
                    <a:pt x="4151" y="22200"/>
                    <a:pt x="4837" y="22518"/>
                    <a:pt x="5664" y="22518"/>
                  </a:cubicBezTo>
                  <a:cubicBezTo>
                    <a:pt x="6101" y="22518"/>
                    <a:pt x="6578" y="22429"/>
                    <a:pt x="7108" y="22217"/>
                  </a:cubicBezTo>
                  <a:lnTo>
                    <a:pt x="7554" y="4851"/>
                  </a:lnTo>
                  <a:lnTo>
                    <a:pt x="7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99;p48">
              <a:extLst>
                <a:ext uri="{FF2B5EF4-FFF2-40B4-BE49-F238E27FC236}">
                  <a16:creationId xmlns:a16="http://schemas.microsoft.com/office/drawing/2014/main" id="{A0865BE1-243B-BB3E-C0DD-143BD9ED298C}"/>
                </a:ext>
              </a:extLst>
            </p:cNvPr>
            <p:cNvSpPr/>
            <p:nvPr/>
          </p:nvSpPr>
          <p:spPr>
            <a:xfrm>
              <a:off x="6321518" y="1379259"/>
              <a:ext cx="486588" cy="671289"/>
            </a:xfrm>
            <a:custGeom>
              <a:avLst/>
              <a:gdLst/>
              <a:ahLst/>
              <a:cxnLst/>
              <a:rect l="l" t="t" r="r" b="b"/>
              <a:pathLst>
                <a:path w="7416" h="10231" extrusionOk="0">
                  <a:moveTo>
                    <a:pt x="3708" y="1"/>
                  </a:moveTo>
                  <a:cubicBezTo>
                    <a:pt x="1673" y="1"/>
                    <a:pt x="1" y="2286"/>
                    <a:pt x="1" y="5130"/>
                  </a:cubicBezTo>
                  <a:cubicBezTo>
                    <a:pt x="1" y="7945"/>
                    <a:pt x="1673" y="10231"/>
                    <a:pt x="3708" y="10231"/>
                  </a:cubicBezTo>
                  <a:cubicBezTo>
                    <a:pt x="5771" y="10231"/>
                    <a:pt x="7416" y="7945"/>
                    <a:pt x="7416" y="5130"/>
                  </a:cubicBezTo>
                  <a:cubicBezTo>
                    <a:pt x="7416" y="2286"/>
                    <a:pt x="5771" y="1"/>
                    <a:pt x="3708" y="1"/>
                  </a:cubicBezTo>
                  <a:close/>
                </a:path>
              </a:pathLst>
            </a:custGeom>
            <a:gradFill>
              <a:gsLst>
                <a:gs pos="0">
                  <a:srgbClr val="87D2E4">
                    <a:alpha val="36078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0;p48">
              <a:extLst>
                <a:ext uri="{FF2B5EF4-FFF2-40B4-BE49-F238E27FC236}">
                  <a16:creationId xmlns:a16="http://schemas.microsoft.com/office/drawing/2014/main" id="{879DA93D-100B-121C-D48E-AF2DF5A7AEAC}"/>
                </a:ext>
              </a:extLst>
            </p:cNvPr>
            <p:cNvSpPr/>
            <p:nvPr/>
          </p:nvSpPr>
          <p:spPr>
            <a:xfrm>
              <a:off x="7071970" y="2491663"/>
              <a:ext cx="525322" cy="727887"/>
            </a:xfrm>
            <a:custGeom>
              <a:avLst/>
              <a:gdLst/>
              <a:ahLst/>
              <a:cxnLst/>
              <a:rect l="l" t="t" r="r" b="b"/>
              <a:pathLst>
                <a:path w="7806" h="10816" extrusionOk="0">
                  <a:moveTo>
                    <a:pt x="4377" y="0"/>
                  </a:moveTo>
                  <a:cubicBezTo>
                    <a:pt x="4377" y="1"/>
                    <a:pt x="5213" y="2175"/>
                    <a:pt x="4572" y="3485"/>
                  </a:cubicBezTo>
                  <a:cubicBezTo>
                    <a:pt x="3931" y="4823"/>
                    <a:pt x="1840" y="4404"/>
                    <a:pt x="1645" y="6830"/>
                  </a:cubicBezTo>
                  <a:cubicBezTo>
                    <a:pt x="1478" y="8886"/>
                    <a:pt x="1413" y="9773"/>
                    <a:pt x="519" y="9773"/>
                  </a:cubicBezTo>
                  <a:cubicBezTo>
                    <a:pt x="370" y="9773"/>
                    <a:pt x="199" y="9748"/>
                    <a:pt x="1" y="9701"/>
                  </a:cubicBezTo>
                  <a:lnTo>
                    <a:pt x="1" y="9701"/>
                  </a:lnTo>
                  <a:lnTo>
                    <a:pt x="1506" y="10816"/>
                  </a:lnTo>
                  <a:lnTo>
                    <a:pt x="6105" y="8809"/>
                  </a:lnTo>
                  <a:lnTo>
                    <a:pt x="7806" y="5185"/>
                  </a:lnTo>
                  <a:lnTo>
                    <a:pt x="4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01;p48">
              <a:extLst>
                <a:ext uri="{FF2B5EF4-FFF2-40B4-BE49-F238E27FC236}">
                  <a16:creationId xmlns:a16="http://schemas.microsoft.com/office/drawing/2014/main" id="{E97395D0-DC3D-FC82-41F3-B21F4D29D6E7}"/>
                </a:ext>
              </a:extLst>
            </p:cNvPr>
            <p:cNvSpPr/>
            <p:nvPr/>
          </p:nvSpPr>
          <p:spPr>
            <a:xfrm>
              <a:off x="7216450" y="2849200"/>
              <a:ext cx="641614" cy="875010"/>
            </a:xfrm>
            <a:custGeom>
              <a:avLst/>
              <a:gdLst/>
              <a:ahLst/>
              <a:cxnLst/>
              <a:rect l="l" t="t" r="r" b="b"/>
              <a:pathLst>
                <a:path w="9534" h="12779" extrusionOk="0">
                  <a:moveTo>
                    <a:pt x="6779" y="0"/>
                  </a:moveTo>
                  <a:cubicBezTo>
                    <a:pt x="6705" y="0"/>
                    <a:pt x="6629" y="4"/>
                    <a:pt x="6551" y="11"/>
                  </a:cubicBezTo>
                  <a:lnTo>
                    <a:pt x="4767" y="206"/>
                  </a:lnTo>
                  <a:cubicBezTo>
                    <a:pt x="4767" y="206"/>
                    <a:pt x="474" y="3468"/>
                    <a:pt x="223" y="4722"/>
                  </a:cubicBezTo>
                  <a:cubicBezTo>
                    <a:pt x="0" y="5977"/>
                    <a:pt x="1004" y="12778"/>
                    <a:pt x="1004" y="12778"/>
                  </a:cubicBezTo>
                  <a:lnTo>
                    <a:pt x="7694" y="12778"/>
                  </a:lnTo>
                  <a:lnTo>
                    <a:pt x="9533" y="2994"/>
                  </a:lnTo>
                  <a:cubicBezTo>
                    <a:pt x="9533" y="2994"/>
                    <a:pt x="8909" y="0"/>
                    <a:pt x="6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02;p48">
              <a:extLst>
                <a:ext uri="{FF2B5EF4-FFF2-40B4-BE49-F238E27FC236}">
                  <a16:creationId xmlns:a16="http://schemas.microsoft.com/office/drawing/2014/main" id="{AE43CC5B-8379-4661-33D5-08807E45F158}"/>
                </a:ext>
              </a:extLst>
            </p:cNvPr>
            <p:cNvSpPr/>
            <p:nvPr/>
          </p:nvSpPr>
          <p:spPr>
            <a:xfrm>
              <a:off x="7124529" y="3709120"/>
              <a:ext cx="812345" cy="1461427"/>
            </a:xfrm>
            <a:custGeom>
              <a:avLst/>
              <a:gdLst/>
              <a:ahLst/>
              <a:cxnLst/>
              <a:rect l="l" t="t" r="r" b="b"/>
              <a:pathLst>
                <a:path w="12071" h="21716" extrusionOk="0">
                  <a:moveTo>
                    <a:pt x="2370" y="0"/>
                  </a:moveTo>
                  <a:cubicBezTo>
                    <a:pt x="0" y="6662"/>
                    <a:pt x="279" y="21715"/>
                    <a:pt x="279" y="21715"/>
                  </a:cubicBezTo>
                  <a:lnTo>
                    <a:pt x="6467" y="21715"/>
                  </a:lnTo>
                  <a:lnTo>
                    <a:pt x="6523" y="17980"/>
                  </a:lnTo>
                  <a:lnTo>
                    <a:pt x="7164" y="21715"/>
                  </a:lnTo>
                  <a:lnTo>
                    <a:pt x="9227" y="21715"/>
                  </a:lnTo>
                  <a:cubicBezTo>
                    <a:pt x="9088" y="17534"/>
                    <a:pt x="11903" y="10593"/>
                    <a:pt x="11987" y="7415"/>
                  </a:cubicBezTo>
                  <a:cubicBezTo>
                    <a:pt x="12070" y="4265"/>
                    <a:pt x="9060" y="0"/>
                    <a:pt x="9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03;p48">
              <a:extLst>
                <a:ext uri="{FF2B5EF4-FFF2-40B4-BE49-F238E27FC236}">
                  <a16:creationId xmlns:a16="http://schemas.microsoft.com/office/drawing/2014/main" id="{C22F1F9F-BDCF-098F-A2A7-64B084C5E280}"/>
                </a:ext>
              </a:extLst>
            </p:cNvPr>
            <p:cNvSpPr/>
            <p:nvPr/>
          </p:nvSpPr>
          <p:spPr>
            <a:xfrm>
              <a:off x="7501590" y="2489778"/>
              <a:ext cx="275784" cy="341466"/>
            </a:xfrm>
            <a:custGeom>
              <a:avLst/>
              <a:gdLst/>
              <a:ahLst/>
              <a:cxnLst/>
              <a:rect l="l" t="t" r="r" b="b"/>
              <a:pathLst>
                <a:path w="4098" h="5074" extrusionOk="0">
                  <a:moveTo>
                    <a:pt x="4098" y="0"/>
                  </a:moveTo>
                  <a:lnTo>
                    <a:pt x="0" y="3011"/>
                  </a:lnTo>
                  <a:lnTo>
                    <a:pt x="418" y="5074"/>
                  </a:lnTo>
                  <a:cubicBezTo>
                    <a:pt x="836" y="4990"/>
                    <a:pt x="1227" y="4906"/>
                    <a:pt x="1645" y="4795"/>
                  </a:cubicBezTo>
                  <a:cubicBezTo>
                    <a:pt x="2397" y="4572"/>
                    <a:pt x="3094" y="4237"/>
                    <a:pt x="3819" y="3959"/>
                  </a:cubicBezTo>
                  <a:lnTo>
                    <a:pt x="4098" y="0"/>
                  </a:lnTo>
                  <a:close/>
                </a:path>
              </a:pathLst>
            </a:custGeom>
            <a:solidFill>
              <a:srgbClr val="D4A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04;p48">
              <a:extLst>
                <a:ext uri="{FF2B5EF4-FFF2-40B4-BE49-F238E27FC236}">
                  <a16:creationId xmlns:a16="http://schemas.microsoft.com/office/drawing/2014/main" id="{E4145348-7940-6D79-38BE-DF2C90B3BEDE}"/>
                </a:ext>
              </a:extLst>
            </p:cNvPr>
            <p:cNvSpPr/>
            <p:nvPr/>
          </p:nvSpPr>
          <p:spPr>
            <a:xfrm>
              <a:off x="7501590" y="2491663"/>
              <a:ext cx="275784" cy="262661"/>
            </a:xfrm>
            <a:custGeom>
              <a:avLst/>
              <a:gdLst/>
              <a:ahLst/>
              <a:cxnLst/>
              <a:rect l="l" t="t" r="r" b="b"/>
              <a:pathLst>
                <a:path w="4098" h="3903" extrusionOk="0">
                  <a:moveTo>
                    <a:pt x="4098" y="0"/>
                  </a:moveTo>
                  <a:lnTo>
                    <a:pt x="0" y="2983"/>
                  </a:lnTo>
                  <a:lnTo>
                    <a:pt x="195" y="3903"/>
                  </a:lnTo>
                  <a:cubicBezTo>
                    <a:pt x="1673" y="3485"/>
                    <a:pt x="3066" y="2899"/>
                    <a:pt x="3958" y="1617"/>
                  </a:cubicBezTo>
                  <a:lnTo>
                    <a:pt x="4098" y="0"/>
                  </a:lnTo>
                  <a:close/>
                </a:path>
              </a:pathLst>
            </a:custGeom>
            <a:solidFill>
              <a:srgbClr val="261E23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05;p48">
              <a:extLst>
                <a:ext uri="{FF2B5EF4-FFF2-40B4-BE49-F238E27FC236}">
                  <a16:creationId xmlns:a16="http://schemas.microsoft.com/office/drawing/2014/main" id="{BBAA946E-CD7B-05BB-8BD2-A61DB4C96205}"/>
                </a:ext>
              </a:extLst>
            </p:cNvPr>
            <p:cNvSpPr/>
            <p:nvPr/>
          </p:nvSpPr>
          <p:spPr>
            <a:xfrm>
              <a:off x="7342098" y="2101479"/>
              <a:ext cx="448401" cy="600359"/>
            </a:xfrm>
            <a:custGeom>
              <a:avLst/>
              <a:gdLst/>
              <a:ahLst/>
              <a:cxnLst/>
              <a:rect l="l" t="t" r="r" b="b"/>
              <a:pathLst>
                <a:path w="6663" h="8921" extrusionOk="0">
                  <a:moveTo>
                    <a:pt x="3151" y="0"/>
                  </a:moveTo>
                  <a:cubicBezTo>
                    <a:pt x="1422" y="0"/>
                    <a:pt x="1" y="1394"/>
                    <a:pt x="1" y="3150"/>
                  </a:cubicBezTo>
                  <a:lnTo>
                    <a:pt x="1" y="4014"/>
                  </a:lnTo>
                  <a:cubicBezTo>
                    <a:pt x="1" y="4934"/>
                    <a:pt x="168" y="5854"/>
                    <a:pt x="530" y="6718"/>
                  </a:cubicBezTo>
                  <a:cubicBezTo>
                    <a:pt x="999" y="7792"/>
                    <a:pt x="1821" y="8921"/>
                    <a:pt x="3292" y="8921"/>
                  </a:cubicBezTo>
                  <a:cubicBezTo>
                    <a:pt x="3310" y="8921"/>
                    <a:pt x="3328" y="8921"/>
                    <a:pt x="3346" y="8920"/>
                  </a:cubicBezTo>
                  <a:cubicBezTo>
                    <a:pt x="3363" y="8921"/>
                    <a:pt x="3380" y="8921"/>
                    <a:pt x="3398" y="8921"/>
                  </a:cubicBezTo>
                  <a:cubicBezTo>
                    <a:pt x="4816" y="8921"/>
                    <a:pt x="5665" y="7792"/>
                    <a:pt x="6133" y="6718"/>
                  </a:cubicBezTo>
                  <a:cubicBezTo>
                    <a:pt x="6468" y="5854"/>
                    <a:pt x="6663" y="4934"/>
                    <a:pt x="6635" y="4014"/>
                  </a:cubicBezTo>
                  <a:lnTo>
                    <a:pt x="6635" y="3150"/>
                  </a:lnTo>
                  <a:cubicBezTo>
                    <a:pt x="6635" y="1422"/>
                    <a:pt x="5241" y="0"/>
                    <a:pt x="3513" y="0"/>
                  </a:cubicBezTo>
                  <a:close/>
                </a:path>
              </a:pathLst>
            </a:custGeom>
            <a:solidFill>
              <a:srgbClr val="D4A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06;p48">
              <a:extLst>
                <a:ext uri="{FF2B5EF4-FFF2-40B4-BE49-F238E27FC236}">
                  <a16:creationId xmlns:a16="http://schemas.microsoft.com/office/drawing/2014/main" id="{77F1F962-D571-74C8-62BA-436AB6A4FA73}"/>
                </a:ext>
              </a:extLst>
            </p:cNvPr>
            <p:cNvSpPr/>
            <p:nvPr/>
          </p:nvSpPr>
          <p:spPr>
            <a:xfrm>
              <a:off x="7340213" y="2101412"/>
              <a:ext cx="450286" cy="437230"/>
            </a:xfrm>
            <a:custGeom>
              <a:avLst/>
              <a:gdLst/>
              <a:ahLst/>
              <a:cxnLst/>
              <a:rect l="l" t="t" r="r" b="b"/>
              <a:pathLst>
                <a:path w="6691" h="6497" extrusionOk="0">
                  <a:moveTo>
                    <a:pt x="3129" y="1"/>
                  </a:moveTo>
                  <a:cubicBezTo>
                    <a:pt x="1423" y="1"/>
                    <a:pt x="1" y="1412"/>
                    <a:pt x="1" y="3123"/>
                  </a:cubicBezTo>
                  <a:lnTo>
                    <a:pt x="1" y="3179"/>
                  </a:lnTo>
                  <a:cubicBezTo>
                    <a:pt x="85" y="2538"/>
                    <a:pt x="363" y="1590"/>
                    <a:pt x="1116" y="1395"/>
                  </a:cubicBezTo>
                  <a:cubicBezTo>
                    <a:pt x="1116" y="1395"/>
                    <a:pt x="1893" y="3131"/>
                    <a:pt x="3697" y="3131"/>
                  </a:cubicBezTo>
                  <a:cubicBezTo>
                    <a:pt x="3764" y="3131"/>
                    <a:pt x="3833" y="3128"/>
                    <a:pt x="3903" y="3123"/>
                  </a:cubicBezTo>
                  <a:cubicBezTo>
                    <a:pt x="3937" y="3121"/>
                    <a:pt x="3969" y="3120"/>
                    <a:pt x="4001" y="3120"/>
                  </a:cubicBezTo>
                  <a:cubicBezTo>
                    <a:pt x="5632" y="3120"/>
                    <a:pt x="4932" y="5894"/>
                    <a:pt x="6245" y="6496"/>
                  </a:cubicBezTo>
                  <a:cubicBezTo>
                    <a:pt x="6524" y="5688"/>
                    <a:pt x="6691" y="4851"/>
                    <a:pt x="6663" y="4015"/>
                  </a:cubicBezTo>
                  <a:lnTo>
                    <a:pt x="6663" y="3151"/>
                  </a:lnTo>
                  <a:cubicBezTo>
                    <a:pt x="6663" y="1423"/>
                    <a:pt x="5269" y="1"/>
                    <a:pt x="3541" y="1"/>
                  </a:cubicBezTo>
                  <a:lnTo>
                    <a:pt x="3179" y="1"/>
                  </a:lnTo>
                  <a:cubicBezTo>
                    <a:pt x="3162" y="1"/>
                    <a:pt x="3145" y="1"/>
                    <a:pt x="3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07;p48">
              <a:extLst>
                <a:ext uri="{FF2B5EF4-FFF2-40B4-BE49-F238E27FC236}">
                  <a16:creationId xmlns:a16="http://schemas.microsoft.com/office/drawing/2014/main" id="{0B2107F7-9F37-05C3-43ED-6232E7436E0D}"/>
                </a:ext>
              </a:extLst>
            </p:cNvPr>
            <p:cNvSpPr/>
            <p:nvPr/>
          </p:nvSpPr>
          <p:spPr>
            <a:xfrm>
              <a:off x="7591632" y="2352830"/>
              <a:ext cx="13190" cy="63865"/>
            </a:xfrm>
            <a:custGeom>
              <a:avLst/>
              <a:gdLst/>
              <a:ahLst/>
              <a:cxnLst/>
              <a:rect l="l" t="t" r="r" b="b"/>
              <a:pathLst>
                <a:path w="196" h="949" extrusionOk="0">
                  <a:moveTo>
                    <a:pt x="84" y="0"/>
                  </a:moveTo>
                  <a:cubicBezTo>
                    <a:pt x="56" y="0"/>
                    <a:pt x="0" y="251"/>
                    <a:pt x="0" y="474"/>
                  </a:cubicBezTo>
                  <a:cubicBezTo>
                    <a:pt x="0" y="753"/>
                    <a:pt x="56" y="948"/>
                    <a:pt x="84" y="948"/>
                  </a:cubicBezTo>
                  <a:cubicBezTo>
                    <a:pt x="140" y="948"/>
                    <a:pt x="195" y="753"/>
                    <a:pt x="195" y="474"/>
                  </a:cubicBezTo>
                  <a:cubicBezTo>
                    <a:pt x="195" y="223"/>
                    <a:pt x="140" y="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08;p48">
              <a:extLst>
                <a:ext uri="{FF2B5EF4-FFF2-40B4-BE49-F238E27FC236}">
                  <a16:creationId xmlns:a16="http://schemas.microsoft.com/office/drawing/2014/main" id="{CC033FA3-6F62-7259-004C-1D2A2D4A77EA}"/>
                </a:ext>
              </a:extLst>
            </p:cNvPr>
            <p:cNvSpPr/>
            <p:nvPr/>
          </p:nvSpPr>
          <p:spPr>
            <a:xfrm>
              <a:off x="7595333" y="2439104"/>
              <a:ext cx="18843" cy="18843"/>
            </a:xfrm>
            <a:custGeom>
              <a:avLst/>
              <a:gdLst/>
              <a:ahLst/>
              <a:cxnLst/>
              <a:rect l="l" t="t" r="r" b="b"/>
              <a:pathLst>
                <a:path w="280" h="280" fill="none" extrusionOk="0">
                  <a:moveTo>
                    <a:pt x="280" y="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09;p48">
              <a:extLst>
                <a:ext uri="{FF2B5EF4-FFF2-40B4-BE49-F238E27FC236}">
                  <a16:creationId xmlns:a16="http://schemas.microsoft.com/office/drawing/2014/main" id="{A392939E-2866-C4DA-8290-4DE03B4B3ABE}"/>
                </a:ext>
              </a:extLst>
            </p:cNvPr>
            <p:cNvSpPr/>
            <p:nvPr/>
          </p:nvSpPr>
          <p:spPr>
            <a:xfrm>
              <a:off x="7574741" y="2450343"/>
              <a:ext cx="15075" cy="13258"/>
            </a:xfrm>
            <a:custGeom>
              <a:avLst/>
              <a:gdLst/>
              <a:ahLst/>
              <a:cxnLst/>
              <a:rect l="l" t="t" r="r" b="b"/>
              <a:pathLst>
                <a:path w="224" h="197" fill="none" extrusionOk="0">
                  <a:moveTo>
                    <a:pt x="223" y="196"/>
                  </a:moveTo>
                  <a:cubicBezTo>
                    <a:pt x="140" y="140"/>
                    <a:pt x="84" y="57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0;p48">
              <a:extLst>
                <a:ext uri="{FF2B5EF4-FFF2-40B4-BE49-F238E27FC236}">
                  <a16:creationId xmlns:a16="http://schemas.microsoft.com/office/drawing/2014/main" id="{8F99ADF3-1B03-D6A2-1920-19A1DB499BE5}"/>
                </a:ext>
              </a:extLst>
            </p:cNvPr>
            <p:cNvSpPr/>
            <p:nvPr/>
          </p:nvSpPr>
          <p:spPr>
            <a:xfrm>
              <a:off x="7617878" y="2440989"/>
              <a:ext cx="15075" cy="11306"/>
            </a:xfrm>
            <a:custGeom>
              <a:avLst/>
              <a:gdLst/>
              <a:ahLst/>
              <a:cxnLst/>
              <a:rect l="l" t="t" r="r" b="b"/>
              <a:pathLst>
                <a:path w="224" h="168" fill="none" extrusionOk="0">
                  <a:moveTo>
                    <a:pt x="223" y="16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11;p48">
              <a:extLst>
                <a:ext uri="{FF2B5EF4-FFF2-40B4-BE49-F238E27FC236}">
                  <a16:creationId xmlns:a16="http://schemas.microsoft.com/office/drawing/2014/main" id="{48ABA153-06CB-6B70-B2C9-21A8EF3BA8D2}"/>
                </a:ext>
              </a:extLst>
            </p:cNvPr>
            <p:cNvSpPr/>
            <p:nvPr/>
          </p:nvSpPr>
          <p:spPr>
            <a:xfrm>
              <a:off x="7563502" y="2320192"/>
              <a:ext cx="58212" cy="27053"/>
            </a:xfrm>
            <a:custGeom>
              <a:avLst/>
              <a:gdLst/>
              <a:ahLst/>
              <a:cxnLst/>
              <a:rect l="l" t="t" r="r" b="b"/>
              <a:pathLst>
                <a:path w="865" h="402" extrusionOk="0">
                  <a:moveTo>
                    <a:pt x="212" y="1"/>
                  </a:moveTo>
                  <a:cubicBezTo>
                    <a:pt x="150" y="1"/>
                    <a:pt x="89" y="26"/>
                    <a:pt x="28" y="67"/>
                  </a:cubicBezTo>
                  <a:cubicBezTo>
                    <a:pt x="0" y="95"/>
                    <a:pt x="28" y="151"/>
                    <a:pt x="84" y="207"/>
                  </a:cubicBezTo>
                  <a:cubicBezTo>
                    <a:pt x="112" y="207"/>
                    <a:pt x="167" y="235"/>
                    <a:pt x="223" y="235"/>
                  </a:cubicBezTo>
                  <a:cubicBezTo>
                    <a:pt x="335" y="235"/>
                    <a:pt x="446" y="235"/>
                    <a:pt x="558" y="262"/>
                  </a:cubicBezTo>
                  <a:cubicBezTo>
                    <a:pt x="669" y="262"/>
                    <a:pt x="781" y="318"/>
                    <a:pt x="864" y="402"/>
                  </a:cubicBezTo>
                  <a:cubicBezTo>
                    <a:pt x="836" y="262"/>
                    <a:pt x="725" y="179"/>
                    <a:pt x="613" y="95"/>
                  </a:cubicBezTo>
                  <a:cubicBezTo>
                    <a:pt x="502" y="39"/>
                    <a:pt x="390" y="12"/>
                    <a:pt x="279" y="12"/>
                  </a:cubicBezTo>
                  <a:cubicBezTo>
                    <a:pt x="256" y="4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12;p48">
              <a:extLst>
                <a:ext uri="{FF2B5EF4-FFF2-40B4-BE49-F238E27FC236}">
                  <a16:creationId xmlns:a16="http://schemas.microsoft.com/office/drawing/2014/main" id="{3C3865E8-946B-2B23-B40D-990BC3C333EC}"/>
                </a:ext>
              </a:extLst>
            </p:cNvPr>
            <p:cNvSpPr/>
            <p:nvPr/>
          </p:nvSpPr>
          <p:spPr>
            <a:xfrm>
              <a:off x="7379649" y="2352830"/>
              <a:ext cx="13190" cy="63865"/>
            </a:xfrm>
            <a:custGeom>
              <a:avLst/>
              <a:gdLst/>
              <a:ahLst/>
              <a:cxnLst/>
              <a:rect l="l" t="t" r="r" b="b"/>
              <a:pathLst>
                <a:path w="196" h="949" extrusionOk="0">
                  <a:moveTo>
                    <a:pt x="84" y="0"/>
                  </a:moveTo>
                  <a:cubicBezTo>
                    <a:pt x="28" y="0"/>
                    <a:pt x="0" y="223"/>
                    <a:pt x="0" y="474"/>
                  </a:cubicBezTo>
                  <a:cubicBezTo>
                    <a:pt x="0" y="753"/>
                    <a:pt x="28" y="948"/>
                    <a:pt x="84" y="948"/>
                  </a:cubicBezTo>
                  <a:cubicBezTo>
                    <a:pt x="140" y="948"/>
                    <a:pt x="195" y="753"/>
                    <a:pt x="195" y="474"/>
                  </a:cubicBezTo>
                  <a:cubicBezTo>
                    <a:pt x="195" y="251"/>
                    <a:pt x="140" y="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13;p48">
              <a:extLst>
                <a:ext uri="{FF2B5EF4-FFF2-40B4-BE49-F238E27FC236}">
                  <a16:creationId xmlns:a16="http://schemas.microsoft.com/office/drawing/2014/main" id="{484939B3-609F-A711-6210-98E400D9728C}"/>
                </a:ext>
              </a:extLst>
            </p:cNvPr>
            <p:cNvSpPr/>
            <p:nvPr/>
          </p:nvSpPr>
          <p:spPr>
            <a:xfrm>
              <a:off x="7366526" y="2442873"/>
              <a:ext cx="28198" cy="24429"/>
            </a:xfrm>
            <a:custGeom>
              <a:avLst/>
              <a:gdLst/>
              <a:ahLst/>
              <a:cxnLst/>
              <a:rect l="l" t="t" r="r" b="b"/>
              <a:pathLst>
                <a:path w="419" h="363" fill="none" extrusionOk="0">
                  <a:moveTo>
                    <a:pt x="0" y="363"/>
                  </a:moveTo>
                  <a:lnTo>
                    <a:pt x="418" y="0"/>
                  </a:ln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14;p48">
              <a:extLst>
                <a:ext uri="{FF2B5EF4-FFF2-40B4-BE49-F238E27FC236}">
                  <a16:creationId xmlns:a16="http://schemas.microsoft.com/office/drawing/2014/main" id="{B8961ADA-C1C6-73B5-094C-6A22AB68D771}"/>
                </a:ext>
              </a:extLst>
            </p:cNvPr>
            <p:cNvSpPr/>
            <p:nvPr/>
          </p:nvSpPr>
          <p:spPr>
            <a:xfrm>
              <a:off x="7354598" y="2440989"/>
              <a:ext cx="15075" cy="11306"/>
            </a:xfrm>
            <a:custGeom>
              <a:avLst/>
              <a:gdLst/>
              <a:ahLst/>
              <a:cxnLst/>
              <a:rect l="l" t="t" r="r" b="b"/>
              <a:pathLst>
                <a:path w="224" h="168" fill="none" extrusionOk="0">
                  <a:moveTo>
                    <a:pt x="0" y="168"/>
                  </a:moveTo>
                  <a:lnTo>
                    <a:pt x="223" y="1"/>
                  </a:ln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15;p48">
              <a:extLst>
                <a:ext uri="{FF2B5EF4-FFF2-40B4-BE49-F238E27FC236}">
                  <a16:creationId xmlns:a16="http://schemas.microsoft.com/office/drawing/2014/main" id="{B068DF59-881D-3E4A-C370-168E3E743E8C}"/>
                </a:ext>
              </a:extLst>
            </p:cNvPr>
            <p:cNvSpPr/>
            <p:nvPr/>
          </p:nvSpPr>
          <p:spPr>
            <a:xfrm>
              <a:off x="7360873" y="2320192"/>
              <a:ext cx="58212" cy="27053"/>
            </a:xfrm>
            <a:custGeom>
              <a:avLst/>
              <a:gdLst/>
              <a:ahLst/>
              <a:cxnLst/>
              <a:rect l="l" t="t" r="r" b="b"/>
              <a:pathLst>
                <a:path w="865" h="402" extrusionOk="0">
                  <a:moveTo>
                    <a:pt x="653" y="1"/>
                  </a:moveTo>
                  <a:cubicBezTo>
                    <a:pt x="631" y="1"/>
                    <a:pt x="608" y="4"/>
                    <a:pt x="586" y="12"/>
                  </a:cubicBezTo>
                  <a:cubicBezTo>
                    <a:pt x="474" y="12"/>
                    <a:pt x="363" y="39"/>
                    <a:pt x="251" y="95"/>
                  </a:cubicBezTo>
                  <a:cubicBezTo>
                    <a:pt x="140" y="179"/>
                    <a:pt x="28" y="262"/>
                    <a:pt x="1" y="402"/>
                  </a:cubicBezTo>
                  <a:cubicBezTo>
                    <a:pt x="84" y="318"/>
                    <a:pt x="196" y="262"/>
                    <a:pt x="307" y="262"/>
                  </a:cubicBezTo>
                  <a:cubicBezTo>
                    <a:pt x="419" y="235"/>
                    <a:pt x="530" y="235"/>
                    <a:pt x="670" y="235"/>
                  </a:cubicBezTo>
                  <a:cubicBezTo>
                    <a:pt x="697" y="235"/>
                    <a:pt x="753" y="207"/>
                    <a:pt x="809" y="207"/>
                  </a:cubicBezTo>
                  <a:cubicBezTo>
                    <a:pt x="837" y="151"/>
                    <a:pt x="865" y="95"/>
                    <a:pt x="837" y="67"/>
                  </a:cubicBezTo>
                  <a:cubicBezTo>
                    <a:pt x="776" y="26"/>
                    <a:pt x="714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16;p48">
              <a:extLst>
                <a:ext uri="{FF2B5EF4-FFF2-40B4-BE49-F238E27FC236}">
                  <a16:creationId xmlns:a16="http://schemas.microsoft.com/office/drawing/2014/main" id="{58E64EB1-775B-6572-60A3-E30A9CAC1CF4}"/>
                </a:ext>
              </a:extLst>
            </p:cNvPr>
            <p:cNvSpPr/>
            <p:nvPr/>
          </p:nvSpPr>
          <p:spPr>
            <a:xfrm>
              <a:off x="7405894" y="2341592"/>
              <a:ext cx="137017" cy="242068"/>
            </a:xfrm>
            <a:custGeom>
              <a:avLst/>
              <a:gdLst/>
              <a:ahLst/>
              <a:cxnLst/>
              <a:rect l="l" t="t" r="r" b="b"/>
              <a:pathLst>
                <a:path w="2036" h="3597" fill="none" extrusionOk="0">
                  <a:moveTo>
                    <a:pt x="725" y="0"/>
                  </a:moveTo>
                  <a:cubicBezTo>
                    <a:pt x="725" y="0"/>
                    <a:pt x="920" y="1979"/>
                    <a:pt x="753" y="2035"/>
                  </a:cubicBezTo>
                  <a:cubicBezTo>
                    <a:pt x="586" y="2091"/>
                    <a:pt x="363" y="1589"/>
                    <a:pt x="196" y="1701"/>
                  </a:cubicBezTo>
                  <a:cubicBezTo>
                    <a:pt x="1" y="1840"/>
                    <a:pt x="670" y="2593"/>
                    <a:pt x="670" y="2593"/>
                  </a:cubicBezTo>
                  <a:cubicBezTo>
                    <a:pt x="530" y="2871"/>
                    <a:pt x="307" y="3094"/>
                    <a:pt x="56" y="3206"/>
                  </a:cubicBezTo>
                  <a:cubicBezTo>
                    <a:pt x="670" y="3596"/>
                    <a:pt x="1450" y="3568"/>
                    <a:pt x="2035" y="3122"/>
                  </a:cubicBez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17;p48">
              <a:extLst>
                <a:ext uri="{FF2B5EF4-FFF2-40B4-BE49-F238E27FC236}">
                  <a16:creationId xmlns:a16="http://schemas.microsoft.com/office/drawing/2014/main" id="{02F61559-4511-CCA6-CA34-FD9A401F205E}"/>
                </a:ext>
              </a:extLst>
            </p:cNvPr>
            <p:cNvSpPr/>
            <p:nvPr/>
          </p:nvSpPr>
          <p:spPr>
            <a:xfrm>
              <a:off x="7358989" y="2782383"/>
              <a:ext cx="667925" cy="2177806"/>
            </a:xfrm>
            <a:custGeom>
              <a:avLst/>
              <a:gdLst/>
              <a:ahLst/>
              <a:cxnLst/>
              <a:rect l="l" t="t" r="r" b="b"/>
              <a:pathLst>
                <a:path w="9925" h="32361" extrusionOk="0">
                  <a:moveTo>
                    <a:pt x="5882" y="1"/>
                  </a:moveTo>
                  <a:cubicBezTo>
                    <a:pt x="5213" y="280"/>
                    <a:pt x="4544" y="558"/>
                    <a:pt x="3847" y="781"/>
                  </a:cubicBezTo>
                  <a:cubicBezTo>
                    <a:pt x="3429" y="893"/>
                    <a:pt x="3011" y="976"/>
                    <a:pt x="2621" y="1060"/>
                  </a:cubicBezTo>
                  <a:lnTo>
                    <a:pt x="2649" y="1199"/>
                  </a:lnTo>
                  <a:cubicBezTo>
                    <a:pt x="1729" y="1896"/>
                    <a:pt x="642" y="4517"/>
                    <a:pt x="642" y="4517"/>
                  </a:cubicBezTo>
                  <a:cubicBezTo>
                    <a:pt x="1" y="10092"/>
                    <a:pt x="1088" y="31779"/>
                    <a:pt x="1088" y="31779"/>
                  </a:cubicBezTo>
                  <a:cubicBezTo>
                    <a:pt x="1088" y="31779"/>
                    <a:pt x="2054" y="32361"/>
                    <a:pt x="3318" y="32361"/>
                  </a:cubicBezTo>
                  <a:cubicBezTo>
                    <a:pt x="3950" y="32361"/>
                    <a:pt x="4656" y="32215"/>
                    <a:pt x="5353" y="31779"/>
                  </a:cubicBezTo>
                  <a:cubicBezTo>
                    <a:pt x="6040" y="31333"/>
                    <a:pt x="6777" y="31184"/>
                    <a:pt x="7455" y="31184"/>
                  </a:cubicBezTo>
                  <a:cubicBezTo>
                    <a:pt x="8809" y="31184"/>
                    <a:pt x="9924" y="31779"/>
                    <a:pt x="9924" y="31779"/>
                  </a:cubicBezTo>
                  <a:cubicBezTo>
                    <a:pt x="9841" y="31110"/>
                    <a:pt x="9924" y="28991"/>
                    <a:pt x="9367" y="23305"/>
                  </a:cubicBezTo>
                  <a:cubicBezTo>
                    <a:pt x="8837" y="17618"/>
                    <a:pt x="7025" y="15388"/>
                    <a:pt x="6412" y="13827"/>
                  </a:cubicBezTo>
                  <a:cubicBezTo>
                    <a:pt x="5799" y="12266"/>
                    <a:pt x="8029" y="5409"/>
                    <a:pt x="8029" y="3987"/>
                  </a:cubicBezTo>
                  <a:cubicBezTo>
                    <a:pt x="8029" y="2565"/>
                    <a:pt x="5882" y="57"/>
                    <a:pt x="5882" y="57"/>
                  </a:cubicBezTo>
                  <a:lnTo>
                    <a:pt x="5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18;p48">
              <a:extLst>
                <a:ext uri="{FF2B5EF4-FFF2-40B4-BE49-F238E27FC236}">
                  <a16:creationId xmlns:a16="http://schemas.microsoft.com/office/drawing/2014/main" id="{3183F99B-8D72-B36E-D2AD-8A19A2500F92}"/>
                </a:ext>
              </a:extLst>
            </p:cNvPr>
            <p:cNvSpPr/>
            <p:nvPr/>
          </p:nvSpPr>
          <p:spPr>
            <a:xfrm>
              <a:off x="7512828" y="2674237"/>
              <a:ext cx="294560" cy="211381"/>
            </a:xfrm>
            <a:custGeom>
              <a:avLst/>
              <a:gdLst/>
              <a:ahLst/>
              <a:cxnLst/>
              <a:rect l="l" t="t" r="r" b="b"/>
              <a:pathLst>
                <a:path w="4377" h="3141" extrusionOk="0">
                  <a:moveTo>
                    <a:pt x="3726" y="1"/>
                  </a:moveTo>
                  <a:cubicBezTo>
                    <a:pt x="2980" y="1"/>
                    <a:pt x="869" y="1582"/>
                    <a:pt x="446" y="1831"/>
                  </a:cubicBezTo>
                  <a:cubicBezTo>
                    <a:pt x="0" y="2137"/>
                    <a:pt x="0" y="3141"/>
                    <a:pt x="0" y="3141"/>
                  </a:cubicBezTo>
                  <a:lnTo>
                    <a:pt x="3791" y="1859"/>
                  </a:lnTo>
                  <a:cubicBezTo>
                    <a:pt x="3791" y="1859"/>
                    <a:pt x="4377" y="521"/>
                    <a:pt x="3931" y="75"/>
                  </a:cubicBezTo>
                  <a:cubicBezTo>
                    <a:pt x="3886" y="24"/>
                    <a:pt x="3816" y="1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19;p48">
              <a:extLst>
                <a:ext uri="{FF2B5EF4-FFF2-40B4-BE49-F238E27FC236}">
                  <a16:creationId xmlns:a16="http://schemas.microsoft.com/office/drawing/2014/main" id="{F73B9513-787C-71FF-790F-D086F58809D8}"/>
                </a:ext>
              </a:extLst>
            </p:cNvPr>
            <p:cNvSpPr/>
            <p:nvPr/>
          </p:nvSpPr>
          <p:spPr>
            <a:xfrm>
              <a:off x="7398425" y="3673453"/>
              <a:ext cx="373365" cy="37619"/>
            </a:xfrm>
            <a:custGeom>
              <a:avLst/>
              <a:gdLst/>
              <a:ahLst/>
              <a:cxnLst/>
              <a:rect l="l" t="t" r="r" b="b"/>
              <a:pathLst>
                <a:path w="5548" h="559" fill="none" extrusionOk="0">
                  <a:moveTo>
                    <a:pt x="0" y="558"/>
                  </a:moveTo>
                  <a:cubicBezTo>
                    <a:pt x="1868" y="558"/>
                    <a:pt x="3763" y="530"/>
                    <a:pt x="5547" y="1"/>
                  </a:cubicBez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20;p48">
              <a:extLst>
                <a:ext uri="{FF2B5EF4-FFF2-40B4-BE49-F238E27FC236}">
                  <a16:creationId xmlns:a16="http://schemas.microsoft.com/office/drawing/2014/main" id="{F6AB3821-23B2-CDBA-FF15-4BF885A84C47}"/>
                </a:ext>
              </a:extLst>
            </p:cNvPr>
            <p:cNvSpPr/>
            <p:nvPr/>
          </p:nvSpPr>
          <p:spPr>
            <a:xfrm>
              <a:off x="6494232" y="2365482"/>
              <a:ext cx="108820" cy="92063"/>
            </a:xfrm>
            <a:custGeom>
              <a:avLst/>
              <a:gdLst/>
              <a:ahLst/>
              <a:cxnLst/>
              <a:rect l="l" t="t" r="r" b="b"/>
              <a:pathLst>
                <a:path w="1617" h="1368" extrusionOk="0">
                  <a:moveTo>
                    <a:pt x="249" y="0"/>
                  </a:moveTo>
                  <a:cubicBezTo>
                    <a:pt x="229" y="0"/>
                    <a:pt x="210" y="2"/>
                    <a:pt x="195" y="8"/>
                  </a:cubicBezTo>
                  <a:cubicBezTo>
                    <a:pt x="0" y="63"/>
                    <a:pt x="474" y="1150"/>
                    <a:pt x="892" y="1318"/>
                  </a:cubicBezTo>
                  <a:cubicBezTo>
                    <a:pt x="969" y="1352"/>
                    <a:pt x="1048" y="1368"/>
                    <a:pt x="1127" y="1368"/>
                  </a:cubicBezTo>
                  <a:cubicBezTo>
                    <a:pt x="1306" y="1368"/>
                    <a:pt x="1481" y="1286"/>
                    <a:pt x="1617" y="1150"/>
                  </a:cubicBezTo>
                  <a:lnTo>
                    <a:pt x="892" y="231"/>
                  </a:lnTo>
                  <a:cubicBezTo>
                    <a:pt x="892" y="231"/>
                    <a:pt x="454" y="0"/>
                    <a:pt x="249" y="0"/>
                  </a:cubicBezTo>
                  <a:close/>
                </a:path>
              </a:pathLst>
            </a:custGeom>
            <a:solidFill>
              <a:srgbClr val="AE83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21;p48">
              <a:extLst>
                <a:ext uri="{FF2B5EF4-FFF2-40B4-BE49-F238E27FC236}">
                  <a16:creationId xmlns:a16="http://schemas.microsoft.com/office/drawing/2014/main" id="{62CB7984-3C5B-5AFE-8D8C-16C6B5BA4BE6}"/>
                </a:ext>
              </a:extLst>
            </p:cNvPr>
            <p:cNvSpPr/>
            <p:nvPr/>
          </p:nvSpPr>
          <p:spPr>
            <a:xfrm>
              <a:off x="6554254" y="2046029"/>
              <a:ext cx="63796" cy="556337"/>
            </a:xfrm>
            <a:custGeom>
              <a:avLst/>
              <a:gdLst/>
              <a:ahLst/>
              <a:cxnLst/>
              <a:rect l="l" t="t" r="r" b="b"/>
              <a:pathLst>
                <a:path w="948" h="8503" extrusionOk="0">
                  <a:moveTo>
                    <a:pt x="0" y="1"/>
                  </a:moveTo>
                  <a:lnTo>
                    <a:pt x="0" y="8503"/>
                  </a:lnTo>
                  <a:lnTo>
                    <a:pt x="948" y="8503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22;p48">
              <a:extLst>
                <a:ext uri="{FF2B5EF4-FFF2-40B4-BE49-F238E27FC236}">
                  <a16:creationId xmlns:a16="http://schemas.microsoft.com/office/drawing/2014/main" id="{5E04F685-4A65-5267-2C8C-E23BA1E80DC1}"/>
                </a:ext>
              </a:extLst>
            </p:cNvPr>
            <p:cNvSpPr/>
            <p:nvPr/>
          </p:nvSpPr>
          <p:spPr>
            <a:xfrm>
              <a:off x="6315964" y="1370978"/>
              <a:ext cx="277736" cy="687374"/>
            </a:xfrm>
            <a:custGeom>
              <a:avLst/>
              <a:gdLst/>
              <a:ahLst/>
              <a:cxnLst/>
              <a:rect l="l" t="t" r="r" b="b"/>
              <a:pathLst>
                <a:path w="4127" h="10214" extrusionOk="0">
                  <a:moveTo>
                    <a:pt x="3831" y="0"/>
                  </a:moveTo>
                  <a:cubicBezTo>
                    <a:pt x="3790" y="0"/>
                    <a:pt x="3749" y="3"/>
                    <a:pt x="3708" y="12"/>
                  </a:cubicBezTo>
                  <a:cubicBezTo>
                    <a:pt x="1673" y="12"/>
                    <a:pt x="1" y="2269"/>
                    <a:pt x="1" y="5113"/>
                  </a:cubicBezTo>
                  <a:cubicBezTo>
                    <a:pt x="1" y="7928"/>
                    <a:pt x="1673" y="10214"/>
                    <a:pt x="3708" y="10214"/>
                  </a:cubicBezTo>
                  <a:cubicBezTo>
                    <a:pt x="3848" y="10214"/>
                    <a:pt x="3987" y="10186"/>
                    <a:pt x="4127" y="10186"/>
                  </a:cubicBezTo>
                  <a:cubicBezTo>
                    <a:pt x="2259" y="9907"/>
                    <a:pt x="837" y="7733"/>
                    <a:pt x="837" y="5113"/>
                  </a:cubicBezTo>
                  <a:cubicBezTo>
                    <a:pt x="837" y="2465"/>
                    <a:pt x="2259" y="318"/>
                    <a:pt x="4127" y="39"/>
                  </a:cubicBezTo>
                  <a:cubicBezTo>
                    <a:pt x="4028" y="20"/>
                    <a:pt x="3929" y="0"/>
                    <a:pt x="3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23;p48">
              <a:extLst>
                <a:ext uri="{FF2B5EF4-FFF2-40B4-BE49-F238E27FC236}">
                  <a16:creationId xmlns:a16="http://schemas.microsoft.com/office/drawing/2014/main" id="{CDC09218-1FBA-BE9C-CF04-3D328FA14849}"/>
                </a:ext>
              </a:extLst>
            </p:cNvPr>
            <p:cNvSpPr/>
            <p:nvPr/>
          </p:nvSpPr>
          <p:spPr>
            <a:xfrm>
              <a:off x="6372291" y="1529326"/>
              <a:ext cx="262661" cy="167032"/>
            </a:xfrm>
            <a:custGeom>
              <a:avLst/>
              <a:gdLst/>
              <a:ahLst/>
              <a:cxnLst/>
              <a:rect l="l" t="t" r="r" b="b"/>
              <a:pathLst>
                <a:path w="3903" h="2482" fill="none" extrusionOk="0">
                  <a:moveTo>
                    <a:pt x="0" y="2481"/>
                  </a:moveTo>
                  <a:lnTo>
                    <a:pt x="3903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24;p48">
              <a:extLst>
                <a:ext uri="{FF2B5EF4-FFF2-40B4-BE49-F238E27FC236}">
                  <a16:creationId xmlns:a16="http://schemas.microsoft.com/office/drawing/2014/main" id="{8090E2E0-89A5-3753-AC20-06C47D658DA5}"/>
                </a:ext>
              </a:extLst>
            </p:cNvPr>
            <p:cNvSpPr/>
            <p:nvPr/>
          </p:nvSpPr>
          <p:spPr>
            <a:xfrm>
              <a:off x="6486695" y="1600593"/>
              <a:ext cx="238299" cy="152024"/>
            </a:xfrm>
            <a:custGeom>
              <a:avLst/>
              <a:gdLst/>
              <a:ahLst/>
              <a:cxnLst/>
              <a:rect l="l" t="t" r="r" b="b"/>
              <a:pathLst>
                <a:path w="3541" h="2259" fill="none" extrusionOk="0">
                  <a:moveTo>
                    <a:pt x="1" y="2258"/>
                  </a:moveTo>
                  <a:lnTo>
                    <a:pt x="354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25;p48">
              <a:extLst>
                <a:ext uri="{FF2B5EF4-FFF2-40B4-BE49-F238E27FC236}">
                  <a16:creationId xmlns:a16="http://schemas.microsoft.com/office/drawing/2014/main" id="{CFEBACF8-DB4D-4CA9-B532-21BBAC2E5D68}"/>
                </a:ext>
              </a:extLst>
            </p:cNvPr>
            <p:cNvSpPr/>
            <p:nvPr/>
          </p:nvSpPr>
          <p:spPr>
            <a:xfrm>
              <a:off x="6409775" y="1722534"/>
              <a:ext cx="287090" cy="174502"/>
            </a:xfrm>
            <a:custGeom>
              <a:avLst/>
              <a:gdLst/>
              <a:ahLst/>
              <a:cxnLst/>
              <a:rect l="l" t="t" r="r" b="b"/>
              <a:pathLst>
                <a:path w="4266" h="2593" fill="none" extrusionOk="0">
                  <a:moveTo>
                    <a:pt x="1" y="2593"/>
                  </a:moveTo>
                  <a:lnTo>
                    <a:pt x="426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26;p48">
              <a:extLst>
                <a:ext uri="{FF2B5EF4-FFF2-40B4-BE49-F238E27FC236}">
                  <a16:creationId xmlns:a16="http://schemas.microsoft.com/office/drawing/2014/main" id="{0C3E26D0-8615-6730-6813-7BB86FC9EEDD}"/>
                </a:ext>
              </a:extLst>
            </p:cNvPr>
            <p:cNvSpPr/>
            <p:nvPr/>
          </p:nvSpPr>
          <p:spPr>
            <a:xfrm>
              <a:off x="6509239" y="1782562"/>
              <a:ext cx="225177" cy="153909"/>
            </a:xfrm>
            <a:custGeom>
              <a:avLst/>
              <a:gdLst/>
              <a:ahLst/>
              <a:cxnLst/>
              <a:rect l="l" t="t" r="r" b="b"/>
              <a:pathLst>
                <a:path w="3346" h="2287" fill="none" extrusionOk="0">
                  <a:moveTo>
                    <a:pt x="0" y="2286"/>
                  </a:moveTo>
                  <a:lnTo>
                    <a:pt x="334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27;p48">
              <a:extLst>
                <a:ext uri="{FF2B5EF4-FFF2-40B4-BE49-F238E27FC236}">
                  <a16:creationId xmlns:a16="http://schemas.microsoft.com/office/drawing/2014/main" id="{18FEDD8E-8786-7A8E-19A8-0B5E7A2B3A9C}"/>
                </a:ext>
              </a:extLst>
            </p:cNvPr>
            <p:cNvSpPr/>
            <p:nvPr/>
          </p:nvSpPr>
          <p:spPr>
            <a:xfrm>
              <a:off x="6527947" y="1371718"/>
              <a:ext cx="287090" cy="686634"/>
            </a:xfrm>
            <a:custGeom>
              <a:avLst/>
              <a:gdLst/>
              <a:ahLst/>
              <a:cxnLst/>
              <a:rect l="l" t="t" r="r" b="b"/>
              <a:pathLst>
                <a:path w="4266" h="10203" extrusionOk="0">
                  <a:moveTo>
                    <a:pt x="558" y="1"/>
                  </a:moveTo>
                  <a:cubicBezTo>
                    <a:pt x="363" y="1"/>
                    <a:pt x="196" y="1"/>
                    <a:pt x="1" y="56"/>
                  </a:cubicBezTo>
                  <a:cubicBezTo>
                    <a:pt x="1785" y="419"/>
                    <a:pt x="3151" y="2537"/>
                    <a:pt x="3151" y="5102"/>
                  </a:cubicBezTo>
                  <a:cubicBezTo>
                    <a:pt x="3151" y="7638"/>
                    <a:pt x="1785" y="9757"/>
                    <a:pt x="1" y="10147"/>
                  </a:cubicBezTo>
                  <a:cubicBezTo>
                    <a:pt x="196" y="10175"/>
                    <a:pt x="363" y="10203"/>
                    <a:pt x="558" y="10203"/>
                  </a:cubicBezTo>
                  <a:cubicBezTo>
                    <a:pt x="2621" y="10203"/>
                    <a:pt x="4266" y="7917"/>
                    <a:pt x="4266" y="5102"/>
                  </a:cubicBezTo>
                  <a:cubicBezTo>
                    <a:pt x="4266" y="2286"/>
                    <a:pt x="2621" y="1"/>
                    <a:pt x="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28;p48">
              <a:extLst>
                <a:ext uri="{FF2B5EF4-FFF2-40B4-BE49-F238E27FC236}">
                  <a16:creationId xmlns:a16="http://schemas.microsoft.com/office/drawing/2014/main" id="{222F1931-C233-1634-0E83-FFB45114E2F6}"/>
                </a:ext>
              </a:extLst>
            </p:cNvPr>
            <p:cNvSpPr/>
            <p:nvPr/>
          </p:nvSpPr>
          <p:spPr>
            <a:xfrm>
              <a:off x="6460449" y="2366626"/>
              <a:ext cx="309567" cy="408360"/>
            </a:xfrm>
            <a:custGeom>
              <a:avLst/>
              <a:gdLst/>
              <a:ahLst/>
              <a:cxnLst/>
              <a:rect l="l" t="t" r="r" b="b"/>
              <a:pathLst>
                <a:path w="4600" h="6068" extrusionOk="0">
                  <a:moveTo>
                    <a:pt x="1330" y="1"/>
                  </a:moveTo>
                  <a:cubicBezTo>
                    <a:pt x="1266" y="1"/>
                    <a:pt x="1212" y="15"/>
                    <a:pt x="1171" y="46"/>
                  </a:cubicBezTo>
                  <a:cubicBezTo>
                    <a:pt x="781" y="297"/>
                    <a:pt x="1506" y="966"/>
                    <a:pt x="1868" y="1189"/>
                  </a:cubicBezTo>
                  <a:cubicBezTo>
                    <a:pt x="1868" y="1189"/>
                    <a:pt x="1797" y="1187"/>
                    <a:pt x="1687" y="1187"/>
                  </a:cubicBezTo>
                  <a:cubicBezTo>
                    <a:pt x="1359" y="1187"/>
                    <a:pt x="690" y="1203"/>
                    <a:pt x="586" y="1329"/>
                  </a:cubicBezTo>
                  <a:cubicBezTo>
                    <a:pt x="474" y="1496"/>
                    <a:pt x="0" y="3001"/>
                    <a:pt x="84" y="3168"/>
                  </a:cubicBezTo>
                  <a:cubicBezTo>
                    <a:pt x="363" y="3447"/>
                    <a:pt x="669" y="3698"/>
                    <a:pt x="1004" y="3921"/>
                  </a:cubicBezTo>
                  <a:cubicBezTo>
                    <a:pt x="1004" y="3921"/>
                    <a:pt x="1506" y="5454"/>
                    <a:pt x="2342" y="5649"/>
                  </a:cubicBezTo>
                  <a:lnTo>
                    <a:pt x="2732" y="6067"/>
                  </a:lnTo>
                  <a:lnTo>
                    <a:pt x="4600" y="5454"/>
                  </a:lnTo>
                  <a:lnTo>
                    <a:pt x="3513" y="3586"/>
                  </a:lnTo>
                  <a:cubicBezTo>
                    <a:pt x="3513" y="3586"/>
                    <a:pt x="3234" y="1050"/>
                    <a:pt x="3095" y="938"/>
                  </a:cubicBezTo>
                  <a:cubicBezTo>
                    <a:pt x="2946" y="864"/>
                    <a:pt x="1833" y="1"/>
                    <a:pt x="1330" y="1"/>
                  </a:cubicBezTo>
                  <a:close/>
                </a:path>
              </a:pathLst>
            </a:custGeom>
            <a:solidFill>
              <a:srgbClr val="D4A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29;p48">
              <a:extLst>
                <a:ext uri="{FF2B5EF4-FFF2-40B4-BE49-F238E27FC236}">
                  <a16:creationId xmlns:a16="http://schemas.microsoft.com/office/drawing/2014/main" id="{164DF995-F8E9-3A8F-DF5D-5647D8C92ED7}"/>
                </a:ext>
              </a:extLst>
            </p:cNvPr>
            <p:cNvSpPr/>
            <p:nvPr/>
          </p:nvSpPr>
          <p:spPr>
            <a:xfrm>
              <a:off x="6627411" y="2677333"/>
              <a:ext cx="1245677" cy="737177"/>
            </a:xfrm>
            <a:custGeom>
              <a:avLst/>
              <a:gdLst/>
              <a:ahLst/>
              <a:cxnLst/>
              <a:rect l="l" t="t" r="r" b="b"/>
              <a:pathLst>
                <a:path w="18510" h="10954" extrusionOk="0">
                  <a:moveTo>
                    <a:pt x="1840" y="1"/>
                  </a:moveTo>
                  <a:lnTo>
                    <a:pt x="0" y="1478"/>
                  </a:lnTo>
                  <a:cubicBezTo>
                    <a:pt x="0" y="1478"/>
                    <a:pt x="5966" y="10621"/>
                    <a:pt x="6969" y="10928"/>
                  </a:cubicBezTo>
                  <a:cubicBezTo>
                    <a:pt x="7032" y="10945"/>
                    <a:pt x="7111" y="10954"/>
                    <a:pt x="7205" y="10954"/>
                  </a:cubicBezTo>
                  <a:cubicBezTo>
                    <a:pt x="8611" y="10954"/>
                    <a:pt x="13241" y="9116"/>
                    <a:pt x="13241" y="9116"/>
                  </a:cubicBezTo>
                  <a:cubicBezTo>
                    <a:pt x="15387" y="8280"/>
                    <a:pt x="18509" y="5883"/>
                    <a:pt x="16921" y="3541"/>
                  </a:cubicBezTo>
                  <a:cubicBezTo>
                    <a:pt x="16673" y="3174"/>
                    <a:pt x="16282" y="3019"/>
                    <a:pt x="15799" y="3019"/>
                  </a:cubicBezTo>
                  <a:cubicBezTo>
                    <a:pt x="13242" y="3019"/>
                    <a:pt x="8112" y="7360"/>
                    <a:pt x="8112" y="7360"/>
                  </a:cubicBezTo>
                  <a:lnTo>
                    <a:pt x="18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791D0B2E-FA64-4C66-FBAD-3188A12D9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4" name="Title 3">
            <a:extLst>
              <a:ext uri="{FF2B5EF4-FFF2-40B4-BE49-F238E27FC236}">
                <a16:creationId xmlns:a16="http://schemas.microsoft.com/office/drawing/2014/main" id="{B394BC01-9C41-DF4E-DAD2-A2463F91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US" dirty="0"/>
              <a:t>Theory behind GWASs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453FD7D5-403A-BF9B-5613-64E9A1313E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779934"/>
            <a:ext cx="11122470" cy="644993"/>
          </a:xfrm>
        </p:spPr>
        <p:txBody>
          <a:bodyPr/>
          <a:lstStyle/>
          <a:p>
            <a:r>
              <a:rPr lang="en-US" dirty="0"/>
              <a:t>How do we code risk alleles?</a:t>
            </a:r>
          </a:p>
        </p:txBody>
      </p:sp>
    </p:spTree>
    <p:extLst>
      <p:ext uri="{BB962C8B-B14F-4D97-AF65-F5344CB8AC3E}">
        <p14:creationId xmlns:p14="http://schemas.microsoft.com/office/powerpoint/2010/main" val="198701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1BE82-4366-CDEF-6522-B96DEE536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6E466-FC3A-1F16-E381-F69510646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GWAS Model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8850D2-D713-9EAE-1774-6C138EC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behind GWASs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07BC14-4AF8-2D88-5E2C-84F64F8A663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3062477" y="3856511"/>
                <a:ext cx="56091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DBCFD4-FBC1-830A-86F6-2824AC9543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477" y="3856511"/>
                <a:ext cx="5609100" cy="430887"/>
              </a:xfrm>
              <a:prstGeom prst="rect">
                <a:avLst/>
              </a:prstGeom>
              <a:blipFill>
                <a:blip r:embed="rId3"/>
                <a:stretch>
                  <a:fillRect t="-8571" r="-676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F2ED10-9EA4-2253-7DD1-67F111DE39DE}"/>
              </a:ext>
            </a:extLst>
          </p:cNvPr>
          <p:cNvCxnSpPr>
            <a:cxnSpLocks/>
          </p:cNvCxnSpPr>
          <p:nvPr/>
        </p:nvCxnSpPr>
        <p:spPr>
          <a:xfrm>
            <a:off x="2411896" y="3640971"/>
            <a:ext cx="650581" cy="295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A4BAA0-6E7C-B897-9222-7E47A2F4B53F}"/>
              </a:ext>
            </a:extLst>
          </p:cNvPr>
          <p:cNvSpPr txBox="1"/>
          <p:nvPr/>
        </p:nvSpPr>
        <p:spPr>
          <a:xfrm>
            <a:off x="1269788" y="3271639"/>
            <a:ext cx="114210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Outcome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[0 or 1]</a:t>
            </a:r>
          </a:p>
        </p:txBody>
      </p:sp>
      <p:pic>
        <p:nvPicPr>
          <p:cNvPr id="11" name="Picture 10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EF638498-B26C-AE14-522E-D99F328B8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392EB-DCF9-F7E0-4E7E-8067BED294A8}"/>
              </a:ext>
            </a:extLst>
          </p:cNvPr>
          <p:cNvCxnSpPr>
            <a:cxnSpLocks/>
          </p:cNvCxnSpPr>
          <p:nvPr/>
        </p:nvCxnSpPr>
        <p:spPr>
          <a:xfrm flipH="1" flipV="1">
            <a:off x="8558454" y="4194587"/>
            <a:ext cx="577558" cy="276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0EF46A-5BD5-2046-3792-65CE72DC3D96}"/>
              </a:ext>
            </a:extLst>
          </p:cNvPr>
          <p:cNvSpPr txBox="1"/>
          <p:nvPr/>
        </p:nvSpPr>
        <p:spPr>
          <a:xfrm>
            <a:off x="9115069" y="4459711"/>
            <a:ext cx="13163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Risk alleles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[0, 1 or 2]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8562C4-1D7D-83E9-84AF-E6318EF0C769}"/>
              </a:ext>
            </a:extLst>
          </p:cNvPr>
          <p:cNvCxnSpPr>
            <a:cxnSpLocks/>
          </p:cNvCxnSpPr>
          <p:nvPr/>
        </p:nvCxnSpPr>
        <p:spPr>
          <a:xfrm>
            <a:off x="8231508" y="3491342"/>
            <a:ext cx="0" cy="380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18F0A5-ED74-5D20-BD0F-819D6D933387}"/>
              </a:ext>
            </a:extLst>
          </p:cNvPr>
          <p:cNvSpPr txBox="1"/>
          <p:nvPr/>
        </p:nvSpPr>
        <p:spPr>
          <a:xfrm>
            <a:off x="7552499" y="2865624"/>
            <a:ext cx="135801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Log-Odds ratio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34D0FFA-E489-87E0-5BEB-4719DD0B7CA0}"/>
              </a:ext>
            </a:extLst>
          </p:cNvPr>
          <p:cNvSpPr/>
          <p:nvPr/>
        </p:nvSpPr>
        <p:spPr>
          <a:xfrm rot="16200000">
            <a:off x="5999076" y="3052588"/>
            <a:ext cx="356260" cy="2917256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B0E2D-7A01-1147-068D-ED6F55BD45D3}"/>
              </a:ext>
            </a:extLst>
          </p:cNvPr>
          <p:cNvSpPr txBox="1"/>
          <p:nvPr/>
        </p:nvSpPr>
        <p:spPr>
          <a:xfrm>
            <a:off x="4487403" y="4685311"/>
            <a:ext cx="3379606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Covariates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Age, sex and ancestry proportions and their corresponding effect sizes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0CC3A-A901-9C53-0782-9DF7D2C9AED2}"/>
              </a:ext>
            </a:extLst>
          </p:cNvPr>
          <p:cNvCxnSpPr>
            <a:cxnSpLocks/>
          </p:cNvCxnSpPr>
          <p:nvPr/>
        </p:nvCxnSpPr>
        <p:spPr>
          <a:xfrm>
            <a:off x="4055468" y="3545996"/>
            <a:ext cx="0" cy="380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1D2275-C75D-A947-DB44-1D8E88F0FBE3}"/>
              </a:ext>
            </a:extLst>
          </p:cNvPr>
          <p:cNvSpPr txBox="1"/>
          <p:nvPr/>
        </p:nvSpPr>
        <p:spPr>
          <a:xfrm>
            <a:off x="2999832" y="2643122"/>
            <a:ext cx="209577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The intercept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Reference/baseline risk</a:t>
            </a:r>
          </a:p>
        </p:txBody>
      </p:sp>
    </p:spTree>
    <p:extLst>
      <p:ext uri="{BB962C8B-B14F-4D97-AF65-F5344CB8AC3E}">
        <p14:creationId xmlns:p14="http://schemas.microsoft.com/office/powerpoint/2010/main" val="9721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745F3-15ED-C801-553F-9EF99722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56FC683-C6C8-C185-0FBF-4696F368D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793492"/>
              </p:ext>
            </p:extLst>
          </p:nvPr>
        </p:nvGraphicFramePr>
        <p:xfrm>
          <a:off x="254032" y="1734845"/>
          <a:ext cx="8968545" cy="4465209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3832382">
                  <a:extLst>
                    <a:ext uri="{9D8B030D-6E8A-4147-A177-3AD203B41FA5}">
                      <a16:colId xmlns:a16="http://schemas.microsoft.com/office/drawing/2014/main" val="405242773"/>
                    </a:ext>
                  </a:extLst>
                </a:gridCol>
                <a:gridCol w="1655833">
                  <a:extLst>
                    <a:ext uri="{9D8B030D-6E8A-4147-A177-3AD203B41FA5}">
                      <a16:colId xmlns:a16="http://schemas.microsoft.com/office/drawing/2014/main" val="1240497252"/>
                    </a:ext>
                  </a:extLst>
                </a:gridCol>
                <a:gridCol w="1874024">
                  <a:extLst>
                    <a:ext uri="{9D8B030D-6E8A-4147-A177-3AD203B41FA5}">
                      <a16:colId xmlns:a16="http://schemas.microsoft.com/office/drawing/2014/main" val="2048779584"/>
                    </a:ext>
                  </a:extLst>
                </a:gridCol>
                <a:gridCol w="1606306">
                  <a:extLst>
                    <a:ext uri="{9D8B030D-6E8A-4147-A177-3AD203B41FA5}">
                      <a16:colId xmlns:a16="http://schemas.microsoft.com/office/drawing/2014/main" val="3850351577"/>
                    </a:ext>
                  </a:extLst>
                </a:gridCol>
              </a:tblGrid>
              <a:tr h="9618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Ancestry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Allele 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Allele 2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Dosage of genotype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8376627"/>
                  </a:ext>
                </a:extLst>
              </a:tr>
              <a:tr h="9134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Both are the ancestry of interest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(e.g. homozygous African ancestry)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8148322"/>
                  </a:ext>
                </a:extLst>
              </a:tr>
              <a:tr h="5179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Neither are the ancestry of interest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</a:rPr>
                        <a:t>(e.g. homozygous European ancestry)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0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0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5078812"/>
                  </a:ext>
                </a:extLst>
              </a:tr>
              <a:tr h="9618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One allele is the ancestry of interest (e.g. heterozygous African ancestry)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0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7119371"/>
                  </a:ext>
                </a:extLst>
              </a:tr>
              <a:tr h="9618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One allele is the ancestry of interest (e.g. heterozygous African ancestry)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0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ZA" sz="1800" b="0" i="0" dirty="0">
                          <a:effectLst/>
                          <a:latin typeface="Aptos" panose="020B0004020202020204" pitchFamily="34" charset="0"/>
                        </a:rPr>
                        <a:t>1 </a:t>
                      </a:r>
                      <a:endParaRPr lang="en-ZA" sz="1800" b="0" i="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869779"/>
                  </a:ext>
                </a:extLst>
              </a:tr>
            </a:tbl>
          </a:graphicData>
        </a:graphic>
      </p:graphicFrame>
      <p:sp>
        <p:nvSpPr>
          <p:cNvPr id="4" name="Google Shape;2267;p48">
            <a:extLst>
              <a:ext uri="{FF2B5EF4-FFF2-40B4-BE49-F238E27FC236}">
                <a16:creationId xmlns:a16="http://schemas.microsoft.com/office/drawing/2014/main" id="{97960D23-F1A4-249C-22A1-690188429D3F}"/>
              </a:ext>
            </a:extLst>
          </p:cNvPr>
          <p:cNvSpPr/>
          <p:nvPr/>
        </p:nvSpPr>
        <p:spPr>
          <a:xfrm>
            <a:off x="9004396" y="1779995"/>
            <a:ext cx="1063306" cy="4631025"/>
          </a:xfrm>
          <a:custGeom>
            <a:avLst/>
            <a:gdLst/>
            <a:ahLst/>
            <a:cxnLst/>
            <a:rect l="l" t="t" r="r" b="b"/>
            <a:pathLst>
              <a:path w="30993" h="134984" extrusionOk="0">
                <a:moveTo>
                  <a:pt x="29058" y="0"/>
                </a:moveTo>
                <a:cubicBezTo>
                  <a:pt x="28728" y="0"/>
                  <a:pt x="28392" y="245"/>
                  <a:pt x="28444" y="664"/>
                </a:cubicBezTo>
                <a:cubicBezTo>
                  <a:pt x="28476" y="790"/>
                  <a:pt x="29640" y="10229"/>
                  <a:pt x="14600" y="17592"/>
                </a:cubicBezTo>
                <a:cubicBezTo>
                  <a:pt x="1196" y="24136"/>
                  <a:pt x="1" y="31845"/>
                  <a:pt x="32" y="34048"/>
                </a:cubicBezTo>
                <a:cubicBezTo>
                  <a:pt x="95" y="36250"/>
                  <a:pt x="1196" y="43927"/>
                  <a:pt x="14600" y="50503"/>
                </a:cubicBezTo>
                <a:cubicBezTo>
                  <a:pt x="29640" y="57866"/>
                  <a:pt x="28444" y="67305"/>
                  <a:pt x="28444" y="67399"/>
                </a:cubicBezTo>
                <a:cubicBezTo>
                  <a:pt x="28444" y="67399"/>
                  <a:pt x="28444" y="67431"/>
                  <a:pt x="28444" y="67462"/>
                </a:cubicBezTo>
                <a:lnTo>
                  <a:pt x="28444" y="67525"/>
                </a:lnTo>
                <a:cubicBezTo>
                  <a:pt x="28444" y="67557"/>
                  <a:pt x="28444" y="67588"/>
                  <a:pt x="28444" y="67620"/>
                </a:cubicBezTo>
                <a:cubicBezTo>
                  <a:pt x="28476" y="67714"/>
                  <a:pt x="29640" y="77153"/>
                  <a:pt x="14600" y="84516"/>
                </a:cubicBezTo>
                <a:cubicBezTo>
                  <a:pt x="1196" y="91060"/>
                  <a:pt x="1" y="98769"/>
                  <a:pt x="32" y="100971"/>
                </a:cubicBezTo>
                <a:cubicBezTo>
                  <a:pt x="95" y="103174"/>
                  <a:pt x="1196" y="110851"/>
                  <a:pt x="14600" y="117427"/>
                </a:cubicBezTo>
                <a:cubicBezTo>
                  <a:pt x="29640" y="124758"/>
                  <a:pt x="28444" y="134197"/>
                  <a:pt x="28444" y="134292"/>
                </a:cubicBezTo>
                <a:cubicBezTo>
                  <a:pt x="28413" y="134638"/>
                  <a:pt x="28633" y="134921"/>
                  <a:pt x="28948" y="134984"/>
                </a:cubicBezTo>
                <a:lnTo>
                  <a:pt x="29042" y="134984"/>
                </a:lnTo>
                <a:cubicBezTo>
                  <a:pt x="29357" y="134984"/>
                  <a:pt x="29608" y="134764"/>
                  <a:pt x="29640" y="134449"/>
                </a:cubicBezTo>
                <a:cubicBezTo>
                  <a:pt x="29703" y="134040"/>
                  <a:pt x="30993" y="124097"/>
                  <a:pt x="15135" y="116326"/>
                </a:cubicBezTo>
                <a:cubicBezTo>
                  <a:pt x="2329" y="110065"/>
                  <a:pt x="1228" y="102985"/>
                  <a:pt x="1259" y="100940"/>
                </a:cubicBezTo>
                <a:cubicBezTo>
                  <a:pt x="1259" y="98926"/>
                  <a:pt x="2329" y="91815"/>
                  <a:pt x="15135" y="85554"/>
                </a:cubicBezTo>
                <a:cubicBezTo>
                  <a:pt x="30552" y="78003"/>
                  <a:pt x="29766" y="68406"/>
                  <a:pt x="29640" y="67494"/>
                </a:cubicBezTo>
                <a:cubicBezTo>
                  <a:pt x="29766" y="66550"/>
                  <a:pt x="30552" y="56953"/>
                  <a:pt x="15135" y="49433"/>
                </a:cubicBezTo>
                <a:cubicBezTo>
                  <a:pt x="2329" y="43141"/>
                  <a:pt x="1228" y="36061"/>
                  <a:pt x="1259" y="34048"/>
                </a:cubicBezTo>
                <a:cubicBezTo>
                  <a:pt x="1259" y="32002"/>
                  <a:pt x="2329" y="24892"/>
                  <a:pt x="15135" y="18630"/>
                </a:cubicBezTo>
                <a:cubicBezTo>
                  <a:pt x="30993" y="10859"/>
                  <a:pt x="29703" y="916"/>
                  <a:pt x="29640" y="507"/>
                </a:cubicBezTo>
                <a:cubicBezTo>
                  <a:pt x="29584" y="157"/>
                  <a:pt x="29323" y="0"/>
                  <a:pt x="290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Google Shape;2265;p48">
            <a:extLst>
              <a:ext uri="{FF2B5EF4-FFF2-40B4-BE49-F238E27FC236}">
                <a16:creationId xmlns:a16="http://schemas.microsoft.com/office/drawing/2014/main" id="{489BE3D6-97B1-80DC-E24F-8CB65883568E}"/>
              </a:ext>
            </a:extLst>
          </p:cNvPr>
          <p:cNvGrpSpPr/>
          <p:nvPr/>
        </p:nvGrpSpPr>
        <p:grpSpPr>
          <a:xfrm>
            <a:off x="9774858" y="1574092"/>
            <a:ext cx="1016054" cy="5283908"/>
            <a:chOff x="3615675" y="367825"/>
            <a:chExt cx="808650" cy="3374600"/>
          </a:xfrm>
        </p:grpSpPr>
        <p:sp>
          <p:nvSpPr>
            <p:cNvPr id="7" name="Google Shape;2266;p48">
              <a:extLst>
                <a:ext uri="{FF2B5EF4-FFF2-40B4-BE49-F238E27FC236}">
                  <a16:creationId xmlns:a16="http://schemas.microsoft.com/office/drawing/2014/main" id="{D250F700-3AB3-3EDD-40B8-FA9CAAA39FAA}"/>
                </a:ext>
              </a:extLst>
            </p:cNvPr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67;p48">
              <a:extLst>
                <a:ext uri="{FF2B5EF4-FFF2-40B4-BE49-F238E27FC236}">
                  <a16:creationId xmlns:a16="http://schemas.microsoft.com/office/drawing/2014/main" id="{962589BF-D427-A1AB-76BF-5909EF639F1C}"/>
                </a:ext>
              </a:extLst>
            </p:cNvPr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8;p48">
              <a:extLst>
                <a:ext uri="{FF2B5EF4-FFF2-40B4-BE49-F238E27FC236}">
                  <a16:creationId xmlns:a16="http://schemas.microsoft.com/office/drawing/2014/main" id="{289F73BF-777F-224E-6AE0-806257D3CEC1}"/>
                </a:ext>
              </a:extLst>
            </p:cNvPr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69;p48">
              <a:extLst>
                <a:ext uri="{FF2B5EF4-FFF2-40B4-BE49-F238E27FC236}">
                  <a16:creationId xmlns:a16="http://schemas.microsoft.com/office/drawing/2014/main" id="{9ADE1EB4-BC33-B376-6BBA-3E181000150C}"/>
                </a:ext>
              </a:extLst>
            </p:cNvPr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70;p48">
              <a:extLst>
                <a:ext uri="{FF2B5EF4-FFF2-40B4-BE49-F238E27FC236}">
                  <a16:creationId xmlns:a16="http://schemas.microsoft.com/office/drawing/2014/main" id="{8EF5AE14-47E3-5643-76FD-C9997E504385}"/>
                </a:ext>
              </a:extLst>
            </p:cNvPr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71;p48">
              <a:extLst>
                <a:ext uri="{FF2B5EF4-FFF2-40B4-BE49-F238E27FC236}">
                  <a16:creationId xmlns:a16="http://schemas.microsoft.com/office/drawing/2014/main" id="{F82F3159-ADA5-184F-2662-083180A54122}"/>
                </a:ext>
              </a:extLst>
            </p:cNvPr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72;p48">
              <a:extLst>
                <a:ext uri="{FF2B5EF4-FFF2-40B4-BE49-F238E27FC236}">
                  <a16:creationId xmlns:a16="http://schemas.microsoft.com/office/drawing/2014/main" id="{1A16160E-715B-22A3-609E-C5EC2A7D79CC}"/>
                </a:ext>
              </a:extLst>
            </p:cNvPr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73;p48">
              <a:extLst>
                <a:ext uri="{FF2B5EF4-FFF2-40B4-BE49-F238E27FC236}">
                  <a16:creationId xmlns:a16="http://schemas.microsoft.com/office/drawing/2014/main" id="{84D7C77E-EC2C-0EF4-62B0-903EEE162E58}"/>
                </a:ext>
              </a:extLst>
            </p:cNvPr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74;p48">
              <a:extLst>
                <a:ext uri="{FF2B5EF4-FFF2-40B4-BE49-F238E27FC236}">
                  <a16:creationId xmlns:a16="http://schemas.microsoft.com/office/drawing/2014/main" id="{6671F006-0306-89F8-4458-202AA04BB219}"/>
                </a:ext>
              </a:extLst>
            </p:cNvPr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75;p48">
              <a:extLst>
                <a:ext uri="{FF2B5EF4-FFF2-40B4-BE49-F238E27FC236}">
                  <a16:creationId xmlns:a16="http://schemas.microsoft.com/office/drawing/2014/main" id="{94D1E03B-F4FB-2E77-5238-334B8CCBFF53}"/>
                </a:ext>
              </a:extLst>
            </p:cNvPr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76;p48">
              <a:extLst>
                <a:ext uri="{FF2B5EF4-FFF2-40B4-BE49-F238E27FC236}">
                  <a16:creationId xmlns:a16="http://schemas.microsoft.com/office/drawing/2014/main" id="{E006D6DE-C9AC-C996-0715-3040ADA160E4}"/>
                </a:ext>
              </a:extLst>
            </p:cNvPr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77;p48">
              <a:extLst>
                <a:ext uri="{FF2B5EF4-FFF2-40B4-BE49-F238E27FC236}">
                  <a16:creationId xmlns:a16="http://schemas.microsoft.com/office/drawing/2014/main" id="{8CB25CD2-7BE8-8CAD-0530-11AD0A39F9A3}"/>
                </a:ext>
              </a:extLst>
            </p:cNvPr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78;p48">
              <a:extLst>
                <a:ext uri="{FF2B5EF4-FFF2-40B4-BE49-F238E27FC236}">
                  <a16:creationId xmlns:a16="http://schemas.microsoft.com/office/drawing/2014/main" id="{855683E4-905C-1A32-CDBF-CAF52DAED843}"/>
                </a:ext>
              </a:extLst>
            </p:cNvPr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79;p48">
              <a:extLst>
                <a:ext uri="{FF2B5EF4-FFF2-40B4-BE49-F238E27FC236}">
                  <a16:creationId xmlns:a16="http://schemas.microsoft.com/office/drawing/2014/main" id="{45152DBF-B5EE-AA7E-67FB-A741B6E3D50E}"/>
                </a:ext>
              </a:extLst>
            </p:cNvPr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80;p48">
              <a:extLst>
                <a:ext uri="{FF2B5EF4-FFF2-40B4-BE49-F238E27FC236}">
                  <a16:creationId xmlns:a16="http://schemas.microsoft.com/office/drawing/2014/main" id="{AE4D1A10-D5B9-E3A9-2D70-BB1256D34744}"/>
                </a:ext>
              </a:extLst>
            </p:cNvPr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81;p48">
              <a:extLst>
                <a:ext uri="{FF2B5EF4-FFF2-40B4-BE49-F238E27FC236}">
                  <a16:creationId xmlns:a16="http://schemas.microsoft.com/office/drawing/2014/main" id="{DDD99541-6E7F-BD60-53E1-F5A059B12327}"/>
                </a:ext>
              </a:extLst>
            </p:cNvPr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82;p48">
              <a:extLst>
                <a:ext uri="{FF2B5EF4-FFF2-40B4-BE49-F238E27FC236}">
                  <a16:creationId xmlns:a16="http://schemas.microsoft.com/office/drawing/2014/main" id="{B67200C3-34C6-8AEF-C623-12D7AB66FCB1}"/>
                </a:ext>
              </a:extLst>
            </p:cNvPr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83;p48">
              <a:extLst>
                <a:ext uri="{FF2B5EF4-FFF2-40B4-BE49-F238E27FC236}">
                  <a16:creationId xmlns:a16="http://schemas.microsoft.com/office/drawing/2014/main" id="{B1AFF68D-E879-8673-1D74-5C63217C3BED}"/>
                </a:ext>
              </a:extLst>
            </p:cNvPr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84;p48">
              <a:extLst>
                <a:ext uri="{FF2B5EF4-FFF2-40B4-BE49-F238E27FC236}">
                  <a16:creationId xmlns:a16="http://schemas.microsoft.com/office/drawing/2014/main" id="{C4E7593C-C0B2-2752-4193-B5B2DCE556B5}"/>
                </a:ext>
              </a:extLst>
            </p:cNvPr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85;p48">
              <a:extLst>
                <a:ext uri="{FF2B5EF4-FFF2-40B4-BE49-F238E27FC236}">
                  <a16:creationId xmlns:a16="http://schemas.microsoft.com/office/drawing/2014/main" id="{0B5CD132-ECF9-D1D1-D0C9-523E1B872CC3}"/>
                </a:ext>
              </a:extLst>
            </p:cNvPr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86;p48">
              <a:extLst>
                <a:ext uri="{FF2B5EF4-FFF2-40B4-BE49-F238E27FC236}">
                  <a16:creationId xmlns:a16="http://schemas.microsoft.com/office/drawing/2014/main" id="{AC210638-1E10-326B-28FC-E40AC08DAF86}"/>
                </a:ext>
              </a:extLst>
            </p:cNvPr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87;p48">
              <a:extLst>
                <a:ext uri="{FF2B5EF4-FFF2-40B4-BE49-F238E27FC236}">
                  <a16:creationId xmlns:a16="http://schemas.microsoft.com/office/drawing/2014/main" id="{57499618-3020-6ADD-132B-16456E6F4618}"/>
                </a:ext>
              </a:extLst>
            </p:cNvPr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88;p48">
              <a:extLst>
                <a:ext uri="{FF2B5EF4-FFF2-40B4-BE49-F238E27FC236}">
                  <a16:creationId xmlns:a16="http://schemas.microsoft.com/office/drawing/2014/main" id="{223C8A29-FAC6-C171-EB7B-12C8D0765804}"/>
                </a:ext>
              </a:extLst>
            </p:cNvPr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89;p48">
              <a:extLst>
                <a:ext uri="{FF2B5EF4-FFF2-40B4-BE49-F238E27FC236}">
                  <a16:creationId xmlns:a16="http://schemas.microsoft.com/office/drawing/2014/main" id="{79FA90C3-8F32-A1DA-88B0-2ED3C2BB624F}"/>
                </a:ext>
              </a:extLst>
            </p:cNvPr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90;p48">
              <a:extLst>
                <a:ext uri="{FF2B5EF4-FFF2-40B4-BE49-F238E27FC236}">
                  <a16:creationId xmlns:a16="http://schemas.microsoft.com/office/drawing/2014/main" id="{92734A22-1862-DD83-0BE0-2492982C4C22}"/>
                </a:ext>
              </a:extLst>
            </p:cNvPr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91;p48">
              <a:extLst>
                <a:ext uri="{FF2B5EF4-FFF2-40B4-BE49-F238E27FC236}">
                  <a16:creationId xmlns:a16="http://schemas.microsoft.com/office/drawing/2014/main" id="{04C89242-2442-8B3A-AD1F-0C380D043612}"/>
                </a:ext>
              </a:extLst>
            </p:cNvPr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92;p48">
              <a:extLst>
                <a:ext uri="{FF2B5EF4-FFF2-40B4-BE49-F238E27FC236}">
                  <a16:creationId xmlns:a16="http://schemas.microsoft.com/office/drawing/2014/main" id="{10277427-BA07-4ABA-E620-2F63C48CAE80}"/>
                </a:ext>
              </a:extLst>
            </p:cNvPr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93;p48">
              <a:extLst>
                <a:ext uri="{FF2B5EF4-FFF2-40B4-BE49-F238E27FC236}">
                  <a16:creationId xmlns:a16="http://schemas.microsoft.com/office/drawing/2014/main" id="{FA5938E8-13D6-BF6F-4E7F-2DBD5370295E}"/>
                </a:ext>
              </a:extLst>
            </p:cNvPr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94;p48">
              <a:extLst>
                <a:ext uri="{FF2B5EF4-FFF2-40B4-BE49-F238E27FC236}">
                  <a16:creationId xmlns:a16="http://schemas.microsoft.com/office/drawing/2014/main" id="{892F02CB-1028-1CE5-369E-7F4B7D4958D1}"/>
                </a:ext>
              </a:extLst>
            </p:cNvPr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95;p48">
              <a:extLst>
                <a:ext uri="{FF2B5EF4-FFF2-40B4-BE49-F238E27FC236}">
                  <a16:creationId xmlns:a16="http://schemas.microsoft.com/office/drawing/2014/main" id="{45345A6B-80D9-FF85-A571-B47DE1759C32}"/>
                </a:ext>
              </a:extLst>
            </p:cNvPr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96;p48">
              <a:extLst>
                <a:ext uri="{FF2B5EF4-FFF2-40B4-BE49-F238E27FC236}">
                  <a16:creationId xmlns:a16="http://schemas.microsoft.com/office/drawing/2014/main" id="{4777C427-B0AD-D66B-78BC-50265E569C4B}"/>
                </a:ext>
              </a:extLst>
            </p:cNvPr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297;p48">
            <a:extLst>
              <a:ext uri="{FF2B5EF4-FFF2-40B4-BE49-F238E27FC236}">
                <a16:creationId xmlns:a16="http://schemas.microsoft.com/office/drawing/2014/main" id="{6B5D3616-0B89-5BA0-38FC-8DB3B5C3E6F2}"/>
              </a:ext>
            </a:extLst>
          </p:cNvPr>
          <p:cNvGrpSpPr/>
          <p:nvPr/>
        </p:nvGrpSpPr>
        <p:grpSpPr>
          <a:xfrm>
            <a:off x="10481050" y="2848650"/>
            <a:ext cx="1710950" cy="3799568"/>
            <a:chOff x="6315964" y="1370978"/>
            <a:chExt cx="1710950" cy="3799568"/>
          </a:xfrm>
        </p:grpSpPr>
        <p:sp>
          <p:nvSpPr>
            <p:cNvPr id="41" name="Google Shape;2298;p48">
              <a:extLst>
                <a:ext uri="{FF2B5EF4-FFF2-40B4-BE49-F238E27FC236}">
                  <a16:creationId xmlns:a16="http://schemas.microsoft.com/office/drawing/2014/main" id="{9F4C8380-7816-B31D-008C-9B83175FF50B}"/>
                </a:ext>
              </a:extLst>
            </p:cNvPr>
            <p:cNvSpPr/>
            <p:nvPr/>
          </p:nvSpPr>
          <p:spPr>
            <a:xfrm>
              <a:off x="6824387" y="3328290"/>
              <a:ext cx="508431" cy="1515399"/>
            </a:xfrm>
            <a:custGeom>
              <a:avLst/>
              <a:gdLst/>
              <a:ahLst/>
              <a:cxnLst/>
              <a:rect l="l" t="t" r="r" b="b"/>
              <a:pathLst>
                <a:path w="7555" h="22518" extrusionOk="0">
                  <a:moveTo>
                    <a:pt x="7081" y="1"/>
                  </a:moveTo>
                  <a:lnTo>
                    <a:pt x="5603" y="391"/>
                  </a:lnTo>
                  <a:cubicBezTo>
                    <a:pt x="5603" y="391"/>
                    <a:pt x="1338" y="20015"/>
                    <a:pt x="0" y="21799"/>
                  </a:cubicBezTo>
                  <a:cubicBezTo>
                    <a:pt x="0" y="21799"/>
                    <a:pt x="1140" y="21514"/>
                    <a:pt x="2181" y="21514"/>
                  </a:cubicBezTo>
                  <a:cubicBezTo>
                    <a:pt x="2701" y="21514"/>
                    <a:pt x="3197" y="21585"/>
                    <a:pt x="3512" y="21799"/>
                  </a:cubicBezTo>
                  <a:cubicBezTo>
                    <a:pt x="4151" y="22200"/>
                    <a:pt x="4837" y="22518"/>
                    <a:pt x="5664" y="22518"/>
                  </a:cubicBezTo>
                  <a:cubicBezTo>
                    <a:pt x="6101" y="22518"/>
                    <a:pt x="6578" y="22429"/>
                    <a:pt x="7108" y="22217"/>
                  </a:cubicBezTo>
                  <a:lnTo>
                    <a:pt x="7554" y="4851"/>
                  </a:lnTo>
                  <a:lnTo>
                    <a:pt x="7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99;p48">
              <a:extLst>
                <a:ext uri="{FF2B5EF4-FFF2-40B4-BE49-F238E27FC236}">
                  <a16:creationId xmlns:a16="http://schemas.microsoft.com/office/drawing/2014/main" id="{87DF54D5-163A-5051-AE2C-32CC65231BB4}"/>
                </a:ext>
              </a:extLst>
            </p:cNvPr>
            <p:cNvSpPr/>
            <p:nvPr/>
          </p:nvSpPr>
          <p:spPr>
            <a:xfrm>
              <a:off x="6321518" y="1379259"/>
              <a:ext cx="486588" cy="671289"/>
            </a:xfrm>
            <a:custGeom>
              <a:avLst/>
              <a:gdLst/>
              <a:ahLst/>
              <a:cxnLst/>
              <a:rect l="l" t="t" r="r" b="b"/>
              <a:pathLst>
                <a:path w="7416" h="10231" extrusionOk="0">
                  <a:moveTo>
                    <a:pt x="3708" y="1"/>
                  </a:moveTo>
                  <a:cubicBezTo>
                    <a:pt x="1673" y="1"/>
                    <a:pt x="1" y="2286"/>
                    <a:pt x="1" y="5130"/>
                  </a:cubicBezTo>
                  <a:cubicBezTo>
                    <a:pt x="1" y="7945"/>
                    <a:pt x="1673" y="10231"/>
                    <a:pt x="3708" y="10231"/>
                  </a:cubicBezTo>
                  <a:cubicBezTo>
                    <a:pt x="5771" y="10231"/>
                    <a:pt x="7416" y="7945"/>
                    <a:pt x="7416" y="5130"/>
                  </a:cubicBezTo>
                  <a:cubicBezTo>
                    <a:pt x="7416" y="2286"/>
                    <a:pt x="5771" y="1"/>
                    <a:pt x="3708" y="1"/>
                  </a:cubicBezTo>
                  <a:close/>
                </a:path>
              </a:pathLst>
            </a:custGeom>
            <a:gradFill>
              <a:gsLst>
                <a:gs pos="0">
                  <a:srgbClr val="87D2E4">
                    <a:alpha val="36078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0;p48">
              <a:extLst>
                <a:ext uri="{FF2B5EF4-FFF2-40B4-BE49-F238E27FC236}">
                  <a16:creationId xmlns:a16="http://schemas.microsoft.com/office/drawing/2014/main" id="{B337DBBF-AAAE-1E35-DED1-06A4B9B0C7E7}"/>
                </a:ext>
              </a:extLst>
            </p:cNvPr>
            <p:cNvSpPr/>
            <p:nvPr/>
          </p:nvSpPr>
          <p:spPr>
            <a:xfrm>
              <a:off x="7071970" y="2491663"/>
              <a:ext cx="525322" cy="727887"/>
            </a:xfrm>
            <a:custGeom>
              <a:avLst/>
              <a:gdLst/>
              <a:ahLst/>
              <a:cxnLst/>
              <a:rect l="l" t="t" r="r" b="b"/>
              <a:pathLst>
                <a:path w="7806" h="10816" extrusionOk="0">
                  <a:moveTo>
                    <a:pt x="4377" y="0"/>
                  </a:moveTo>
                  <a:cubicBezTo>
                    <a:pt x="4377" y="1"/>
                    <a:pt x="5213" y="2175"/>
                    <a:pt x="4572" y="3485"/>
                  </a:cubicBezTo>
                  <a:cubicBezTo>
                    <a:pt x="3931" y="4823"/>
                    <a:pt x="1840" y="4404"/>
                    <a:pt x="1645" y="6830"/>
                  </a:cubicBezTo>
                  <a:cubicBezTo>
                    <a:pt x="1478" y="8886"/>
                    <a:pt x="1413" y="9773"/>
                    <a:pt x="519" y="9773"/>
                  </a:cubicBezTo>
                  <a:cubicBezTo>
                    <a:pt x="370" y="9773"/>
                    <a:pt x="199" y="9748"/>
                    <a:pt x="1" y="9701"/>
                  </a:cubicBezTo>
                  <a:lnTo>
                    <a:pt x="1" y="9701"/>
                  </a:lnTo>
                  <a:lnTo>
                    <a:pt x="1506" y="10816"/>
                  </a:lnTo>
                  <a:lnTo>
                    <a:pt x="6105" y="8809"/>
                  </a:lnTo>
                  <a:lnTo>
                    <a:pt x="7806" y="5185"/>
                  </a:lnTo>
                  <a:lnTo>
                    <a:pt x="4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01;p48">
              <a:extLst>
                <a:ext uri="{FF2B5EF4-FFF2-40B4-BE49-F238E27FC236}">
                  <a16:creationId xmlns:a16="http://schemas.microsoft.com/office/drawing/2014/main" id="{D2C6050E-A8D7-A942-A2F4-85694D90A6F8}"/>
                </a:ext>
              </a:extLst>
            </p:cNvPr>
            <p:cNvSpPr/>
            <p:nvPr/>
          </p:nvSpPr>
          <p:spPr>
            <a:xfrm>
              <a:off x="7216450" y="2849200"/>
              <a:ext cx="641614" cy="875010"/>
            </a:xfrm>
            <a:custGeom>
              <a:avLst/>
              <a:gdLst/>
              <a:ahLst/>
              <a:cxnLst/>
              <a:rect l="l" t="t" r="r" b="b"/>
              <a:pathLst>
                <a:path w="9534" h="12779" extrusionOk="0">
                  <a:moveTo>
                    <a:pt x="6779" y="0"/>
                  </a:moveTo>
                  <a:cubicBezTo>
                    <a:pt x="6705" y="0"/>
                    <a:pt x="6629" y="4"/>
                    <a:pt x="6551" y="11"/>
                  </a:cubicBezTo>
                  <a:lnTo>
                    <a:pt x="4767" y="206"/>
                  </a:lnTo>
                  <a:cubicBezTo>
                    <a:pt x="4767" y="206"/>
                    <a:pt x="474" y="3468"/>
                    <a:pt x="223" y="4722"/>
                  </a:cubicBezTo>
                  <a:cubicBezTo>
                    <a:pt x="0" y="5977"/>
                    <a:pt x="1004" y="12778"/>
                    <a:pt x="1004" y="12778"/>
                  </a:cubicBezTo>
                  <a:lnTo>
                    <a:pt x="7694" y="12778"/>
                  </a:lnTo>
                  <a:lnTo>
                    <a:pt x="9533" y="2994"/>
                  </a:lnTo>
                  <a:cubicBezTo>
                    <a:pt x="9533" y="2994"/>
                    <a:pt x="8909" y="0"/>
                    <a:pt x="6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02;p48">
              <a:extLst>
                <a:ext uri="{FF2B5EF4-FFF2-40B4-BE49-F238E27FC236}">
                  <a16:creationId xmlns:a16="http://schemas.microsoft.com/office/drawing/2014/main" id="{C989F270-460D-4B03-DE68-5FFD47BCB0BF}"/>
                </a:ext>
              </a:extLst>
            </p:cNvPr>
            <p:cNvSpPr/>
            <p:nvPr/>
          </p:nvSpPr>
          <p:spPr>
            <a:xfrm>
              <a:off x="7124529" y="3709120"/>
              <a:ext cx="812345" cy="1461427"/>
            </a:xfrm>
            <a:custGeom>
              <a:avLst/>
              <a:gdLst/>
              <a:ahLst/>
              <a:cxnLst/>
              <a:rect l="l" t="t" r="r" b="b"/>
              <a:pathLst>
                <a:path w="12071" h="21716" extrusionOk="0">
                  <a:moveTo>
                    <a:pt x="2370" y="0"/>
                  </a:moveTo>
                  <a:cubicBezTo>
                    <a:pt x="0" y="6662"/>
                    <a:pt x="279" y="21715"/>
                    <a:pt x="279" y="21715"/>
                  </a:cubicBezTo>
                  <a:lnTo>
                    <a:pt x="6467" y="21715"/>
                  </a:lnTo>
                  <a:lnTo>
                    <a:pt x="6523" y="17980"/>
                  </a:lnTo>
                  <a:lnTo>
                    <a:pt x="7164" y="21715"/>
                  </a:lnTo>
                  <a:lnTo>
                    <a:pt x="9227" y="21715"/>
                  </a:lnTo>
                  <a:cubicBezTo>
                    <a:pt x="9088" y="17534"/>
                    <a:pt x="11903" y="10593"/>
                    <a:pt x="11987" y="7415"/>
                  </a:cubicBezTo>
                  <a:cubicBezTo>
                    <a:pt x="12070" y="4265"/>
                    <a:pt x="9060" y="0"/>
                    <a:pt x="9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03;p48">
              <a:extLst>
                <a:ext uri="{FF2B5EF4-FFF2-40B4-BE49-F238E27FC236}">
                  <a16:creationId xmlns:a16="http://schemas.microsoft.com/office/drawing/2014/main" id="{F4640BC6-8DB1-6310-B80B-6F26AB0BA7AB}"/>
                </a:ext>
              </a:extLst>
            </p:cNvPr>
            <p:cNvSpPr/>
            <p:nvPr/>
          </p:nvSpPr>
          <p:spPr>
            <a:xfrm>
              <a:off x="7501590" y="2489778"/>
              <a:ext cx="275784" cy="341466"/>
            </a:xfrm>
            <a:custGeom>
              <a:avLst/>
              <a:gdLst/>
              <a:ahLst/>
              <a:cxnLst/>
              <a:rect l="l" t="t" r="r" b="b"/>
              <a:pathLst>
                <a:path w="4098" h="5074" extrusionOk="0">
                  <a:moveTo>
                    <a:pt x="4098" y="0"/>
                  </a:moveTo>
                  <a:lnTo>
                    <a:pt x="0" y="3011"/>
                  </a:lnTo>
                  <a:lnTo>
                    <a:pt x="418" y="5074"/>
                  </a:lnTo>
                  <a:cubicBezTo>
                    <a:pt x="836" y="4990"/>
                    <a:pt x="1227" y="4906"/>
                    <a:pt x="1645" y="4795"/>
                  </a:cubicBezTo>
                  <a:cubicBezTo>
                    <a:pt x="2397" y="4572"/>
                    <a:pt x="3094" y="4237"/>
                    <a:pt x="3819" y="3959"/>
                  </a:cubicBezTo>
                  <a:lnTo>
                    <a:pt x="4098" y="0"/>
                  </a:lnTo>
                  <a:close/>
                </a:path>
              </a:pathLst>
            </a:custGeom>
            <a:solidFill>
              <a:srgbClr val="D4A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04;p48">
              <a:extLst>
                <a:ext uri="{FF2B5EF4-FFF2-40B4-BE49-F238E27FC236}">
                  <a16:creationId xmlns:a16="http://schemas.microsoft.com/office/drawing/2014/main" id="{F78C195E-8F8F-0510-F01C-95C1B9225BC9}"/>
                </a:ext>
              </a:extLst>
            </p:cNvPr>
            <p:cNvSpPr/>
            <p:nvPr/>
          </p:nvSpPr>
          <p:spPr>
            <a:xfrm>
              <a:off x="7501590" y="2491663"/>
              <a:ext cx="275784" cy="262661"/>
            </a:xfrm>
            <a:custGeom>
              <a:avLst/>
              <a:gdLst/>
              <a:ahLst/>
              <a:cxnLst/>
              <a:rect l="l" t="t" r="r" b="b"/>
              <a:pathLst>
                <a:path w="4098" h="3903" extrusionOk="0">
                  <a:moveTo>
                    <a:pt x="4098" y="0"/>
                  </a:moveTo>
                  <a:lnTo>
                    <a:pt x="0" y="2983"/>
                  </a:lnTo>
                  <a:lnTo>
                    <a:pt x="195" y="3903"/>
                  </a:lnTo>
                  <a:cubicBezTo>
                    <a:pt x="1673" y="3485"/>
                    <a:pt x="3066" y="2899"/>
                    <a:pt x="3958" y="1617"/>
                  </a:cubicBezTo>
                  <a:lnTo>
                    <a:pt x="4098" y="0"/>
                  </a:lnTo>
                  <a:close/>
                </a:path>
              </a:pathLst>
            </a:custGeom>
            <a:solidFill>
              <a:srgbClr val="261E23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05;p48">
              <a:extLst>
                <a:ext uri="{FF2B5EF4-FFF2-40B4-BE49-F238E27FC236}">
                  <a16:creationId xmlns:a16="http://schemas.microsoft.com/office/drawing/2014/main" id="{9871D22A-3124-5564-47E1-C9ACBFBDC596}"/>
                </a:ext>
              </a:extLst>
            </p:cNvPr>
            <p:cNvSpPr/>
            <p:nvPr/>
          </p:nvSpPr>
          <p:spPr>
            <a:xfrm>
              <a:off x="7342098" y="2101479"/>
              <a:ext cx="448401" cy="600359"/>
            </a:xfrm>
            <a:custGeom>
              <a:avLst/>
              <a:gdLst/>
              <a:ahLst/>
              <a:cxnLst/>
              <a:rect l="l" t="t" r="r" b="b"/>
              <a:pathLst>
                <a:path w="6663" h="8921" extrusionOk="0">
                  <a:moveTo>
                    <a:pt x="3151" y="0"/>
                  </a:moveTo>
                  <a:cubicBezTo>
                    <a:pt x="1422" y="0"/>
                    <a:pt x="1" y="1394"/>
                    <a:pt x="1" y="3150"/>
                  </a:cubicBezTo>
                  <a:lnTo>
                    <a:pt x="1" y="4014"/>
                  </a:lnTo>
                  <a:cubicBezTo>
                    <a:pt x="1" y="4934"/>
                    <a:pt x="168" y="5854"/>
                    <a:pt x="530" y="6718"/>
                  </a:cubicBezTo>
                  <a:cubicBezTo>
                    <a:pt x="999" y="7792"/>
                    <a:pt x="1821" y="8921"/>
                    <a:pt x="3292" y="8921"/>
                  </a:cubicBezTo>
                  <a:cubicBezTo>
                    <a:pt x="3310" y="8921"/>
                    <a:pt x="3328" y="8921"/>
                    <a:pt x="3346" y="8920"/>
                  </a:cubicBezTo>
                  <a:cubicBezTo>
                    <a:pt x="3363" y="8921"/>
                    <a:pt x="3380" y="8921"/>
                    <a:pt x="3398" y="8921"/>
                  </a:cubicBezTo>
                  <a:cubicBezTo>
                    <a:pt x="4816" y="8921"/>
                    <a:pt x="5665" y="7792"/>
                    <a:pt x="6133" y="6718"/>
                  </a:cubicBezTo>
                  <a:cubicBezTo>
                    <a:pt x="6468" y="5854"/>
                    <a:pt x="6663" y="4934"/>
                    <a:pt x="6635" y="4014"/>
                  </a:cubicBezTo>
                  <a:lnTo>
                    <a:pt x="6635" y="3150"/>
                  </a:lnTo>
                  <a:cubicBezTo>
                    <a:pt x="6635" y="1422"/>
                    <a:pt x="5241" y="0"/>
                    <a:pt x="3513" y="0"/>
                  </a:cubicBezTo>
                  <a:close/>
                </a:path>
              </a:pathLst>
            </a:custGeom>
            <a:solidFill>
              <a:srgbClr val="D4A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06;p48">
              <a:extLst>
                <a:ext uri="{FF2B5EF4-FFF2-40B4-BE49-F238E27FC236}">
                  <a16:creationId xmlns:a16="http://schemas.microsoft.com/office/drawing/2014/main" id="{D103CA14-CCC1-47FB-AA69-217B8ED90165}"/>
                </a:ext>
              </a:extLst>
            </p:cNvPr>
            <p:cNvSpPr/>
            <p:nvPr/>
          </p:nvSpPr>
          <p:spPr>
            <a:xfrm>
              <a:off x="7340213" y="2101412"/>
              <a:ext cx="450286" cy="437230"/>
            </a:xfrm>
            <a:custGeom>
              <a:avLst/>
              <a:gdLst/>
              <a:ahLst/>
              <a:cxnLst/>
              <a:rect l="l" t="t" r="r" b="b"/>
              <a:pathLst>
                <a:path w="6691" h="6497" extrusionOk="0">
                  <a:moveTo>
                    <a:pt x="3129" y="1"/>
                  </a:moveTo>
                  <a:cubicBezTo>
                    <a:pt x="1423" y="1"/>
                    <a:pt x="1" y="1412"/>
                    <a:pt x="1" y="3123"/>
                  </a:cubicBezTo>
                  <a:lnTo>
                    <a:pt x="1" y="3179"/>
                  </a:lnTo>
                  <a:cubicBezTo>
                    <a:pt x="85" y="2538"/>
                    <a:pt x="363" y="1590"/>
                    <a:pt x="1116" y="1395"/>
                  </a:cubicBezTo>
                  <a:cubicBezTo>
                    <a:pt x="1116" y="1395"/>
                    <a:pt x="1893" y="3131"/>
                    <a:pt x="3697" y="3131"/>
                  </a:cubicBezTo>
                  <a:cubicBezTo>
                    <a:pt x="3764" y="3131"/>
                    <a:pt x="3833" y="3128"/>
                    <a:pt x="3903" y="3123"/>
                  </a:cubicBezTo>
                  <a:cubicBezTo>
                    <a:pt x="3937" y="3121"/>
                    <a:pt x="3969" y="3120"/>
                    <a:pt x="4001" y="3120"/>
                  </a:cubicBezTo>
                  <a:cubicBezTo>
                    <a:pt x="5632" y="3120"/>
                    <a:pt x="4932" y="5894"/>
                    <a:pt x="6245" y="6496"/>
                  </a:cubicBezTo>
                  <a:cubicBezTo>
                    <a:pt x="6524" y="5688"/>
                    <a:pt x="6691" y="4851"/>
                    <a:pt x="6663" y="4015"/>
                  </a:cubicBezTo>
                  <a:lnTo>
                    <a:pt x="6663" y="3151"/>
                  </a:lnTo>
                  <a:cubicBezTo>
                    <a:pt x="6663" y="1423"/>
                    <a:pt x="5269" y="1"/>
                    <a:pt x="3541" y="1"/>
                  </a:cubicBezTo>
                  <a:lnTo>
                    <a:pt x="3179" y="1"/>
                  </a:lnTo>
                  <a:cubicBezTo>
                    <a:pt x="3162" y="1"/>
                    <a:pt x="3145" y="1"/>
                    <a:pt x="3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07;p48">
              <a:extLst>
                <a:ext uri="{FF2B5EF4-FFF2-40B4-BE49-F238E27FC236}">
                  <a16:creationId xmlns:a16="http://schemas.microsoft.com/office/drawing/2014/main" id="{C65BDA9A-FD36-3A9D-0CE3-2DD015BD03A7}"/>
                </a:ext>
              </a:extLst>
            </p:cNvPr>
            <p:cNvSpPr/>
            <p:nvPr/>
          </p:nvSpPr>
          <p:spPr>
            <a:xfrm>
              <a:off x="7591632" y="2352830"/>
              <a:ext cx="13190" cy="63865"/>
            </a:xfrm>
            <a:custGeom>
              <a:avLst/>
              <a:gdLst/>
              <a:ahLst/>
              <a:cxnLst/>
              <a:rect l="l" t="t" r="r" b="b"/>
              <a:pathLst>
                <a:path w="196" h="949" extrusionOk="0">
                  <a:moveTo>
                    <a:pt x="84" y="0"/>
                  </a:moveTo>
                  <a:cubicBezTo>
                    <a:pt x="56" y="0"/>
                    <a:pt x="0" y="251"/>
                    <a:pt x="0" y="474"/>
                  </a:cubicBezTo>
                  <a:cubicBezTo>
                    <a:pt x="0" y="753"/>
                    <a:pt x="56" y="948"/>
                    <a:pt x="84" y="948"/>
                  </a:cubicBezTo>
                  <a:cubicBezTo>
                    <a:pt x="140" y="948"/>
                    <a:pt x="195" y="753"/>
                    <a:pt x="195" y="474"/>
                  </a:cubicBezTo>
                  <a:cubicBezTo>
                    <a:pt x="195" y="223"/>
                    <a:pt x="140" y="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08;p48">
              <a:extLst>
                <a:ext uri="{FF2B5EF4-FFF2-40B4-BE49-F238E27FC236}">
                  <a16:creationId xmlns:a16="http://schemas.microsoft.com/office/drawing/2014/main" id="{6DE2BC60-7C95-3B28-D480-8C9A2A1D9498}"/>
                </a:ext>
              </a:extLst>
            </p:cNvPr>
            <p:cNvSpPr/>
            <p:nvPr/>
          </p:nvSpPr>
          <p:spPr>
            <a:xfrm>
              <a:off x="7595333" y="2439104"/>
              <a:ext cx="18843" cy="18843"/>
            </a:xfrm>
            <a:custGeom>
              <a:avLst/>
              <a:gdLst/>
              <a:ahLst/>
              <a:cxnLst/>
              <a:rect l="l" t="t" r="r" b="b"/>
              <a:pathLst>
                <a:path w="280" h="280" fill="none" extrusionOk="0">
                  <a:moveTo>
                    <a:pt x="280" y="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09;p48">
              <a:extLst>
                <a:ext uri="{FF2B5EF4-FFF2-40B4-BE49-F238E27FC236}">
                  <a16:creationId xmlns:a16="http://schemas.microsoft.com/office/drawing/2014/main" id="{085D9000-70E4-8C15-3B0A-5AD5245D81F9}"/>
                </a:ext>
              </a:extLst>
            </p:cNvPr>
            <p:cNvSpPr/>
            <p:nvPr/>
          </p:nvSpPr>
          <p:spPr>
            <a:xfrm>
              <a:off x="7574741" y="2450343"/>
              <a:ext cx="15075" cy="13258"/>
            </a:xfrm>
            <a:custGeom>
              <a:avLst/>
              <a:gdLst/>
              <a:ahLst/>
              <a:cxnLst/>
              <a:rect l="l" t="t" r="r" b="b"/>
              <a:pathLst>
                <a:path w="224" h="197" fill="none" extrusionOk="0">
                  <a:moveTo>
                    <a:pt x="223" y="196"/>
                  </a:moveTo>
                  <a:cubicBezTo>
                    <a:pt x="140" y="140"/>
                    <a:pt x="84" y="57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0;p48">
              <a:extLst>
                <a:ext uri="{FF2B5EF4-FFF2-40B4-BE49-F238E27FC236}">
                  <a16:creationId xmlns:a16="http://schemas.microsoft.com/office/drawing/2014/main" id="{62E1EC3B-1A1C-B0C5-3AEB-C9E4E383809B}"/>
                </a:ext>
              </a:extLst>
            </p:cNvPr>
            <p:cNvSpPr/>
            <p:nvPr/>
          </p:nvSpPr>
          <p:spPr>
            <a:xfrm>
              <a:off x="7617878" y="2440989"/>
              <a:ext cx="15075" cy="11306"/>
            </a:xfrm>
            <a:custGeom>
              <a:avLst/>
              <a:gdLst/>
              <a:ahLst/>
              <a:cxnLst/>
              <a:rect l="l" t="t" r="r" b="b"/>
              <a:pathLst>
                <a:path w="224" h="168" fill="none" extrusionOk="0">
                  <a:moveTo>
                    <a:pt x="223" y="16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11;p48">
              <a:extLst>
                <a:ext uri="{FF2B5EF4-FFF2-40B4-BE49-F238E27FC236}">
                  <a16:creationId xmlns:a16="http://schemas.microsoft.com/office/drawing/2014/main" id="{41FFA961-7A22-FF68-7AA2-9AA32E4727AD}"/>
                </a:ext>
              </a:extLst>
            </p:cNvPr>
            <p:cNvSpPr/>
            <p:nvPr/>
          </p:nvSpPr>
          <p:spPr>
            <a:xfrm>
              <a:off x="7563502" y="2320192"/>
              <a:ext cx="58212" cy="27053"/>
            </a:xfrm>
            <a:custGeom>
              <a:avLst/>
              <a:gdLst/>
              <a:ahLst/>
              <a:cxnLst/>
              <a:rect l="l" t="t" r="r" b="b"/>
              <a:pathLst>
                <a:path w="865" h="402" extrusionOk="0">
                  <a:moveTo>
                    <a:pt x="212" y="1"/>
                  </a:moveTo>
                  <a:cubicBezTo>
                    <a:pt x="150" y="1"/>
                    <a:pt x="89" y="26"/>
                    <a:pt x="28" y="67"/>
                  </a:cubicBezTo>
                  <a:cubicBezTo>
                    <a:pt x="0" y="95"/>
                    <a:pt x="28" y="151"/>
                    <a:pt x="84" y="207"/>
                  </a:cubicBezTo>
                  <a:cubicBezTo>
                    <a:pt x="112" y="207"/>
                    <a:pt x="167" y="235"/>
                    <a:pt x="223" y="235"/>
                  </a:cubicBezTo>
                  <a:cubicBezTo>
                    <a:pt x="335" y="235"/>
                    <a:pt x="446" y="235"/>
                    <a:pt x="558" y="262"/>
                  </a:cubicBezTo>
                  <a:cubicBezTo>
                    <a:pt x="669" y="262"/>
                    <a:pt x="781" y="318"/>
                    <a:pt x="864" y="402"/>
                  </a:cubicBezTo>
                  <a:cubicBezTo>
                    <a:pt x="836" y="262"/>
                    <a:pt x="725" y="179"/>
                    <a:pt x="613" y="95"/>
                  </a:cubicBezTo>
                  <a:cubicBezTo>
                    <a:pt x="502" y="39"/>
                    <a:pt x="390" y="12"/>
                    <a:pt x="279" y="12"/>
                  </a:cubicBezTo>
                  <a:cubicBezTo>
                    <a:pt x="256" y="4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12;p48">
              <a:extLst>
                <a:ext uri="{FF2B5EF4-FFF2-40B4-BE49-F238E27FC236}">
                  <a16:creationId xmlns:a16="http://schemas.microsoft.com/office/drawing/2014/main" id="{1F88268E-15EE-473B-2B92-25D544FAB6C2}"/>
                </a:ext>
              </a:extLst>
            </p:cNvPr>
            <p:cNvSpPr/>
            <p:nvPr/>
          </p:nvSpPr>
          <p:spPr>
            <a:xfrm>
              <a:off x="7379649" y="2352830"/>
              <a:ext cx="13190" cy="63865"/>
            </a:xfrm>
            <a:custGeom>
              <a:avLst/>
              <a:gdLst/>
              <a:ahLst/>
              <a:cxnLst/>
              <a:rect l="l" t="t" r="r" b="b"/>
              <a:pathLst>
                <a:path w="196" h="949" extrusionOk="0">
                  <a:moveTo>
                    <a:pt x="84" y="0"/>
                  </a:moveTo>
                  <a:cubicBezTo>
                    <a:pt x="28" y="0"/>
                    <a:pt x="0" y="223"/>
                    <a:pt x="0" y="474"/>
                  </a:cubicBezTo>
                  <a:cubicBezTo>
                    <a:pt x="0" y="753"/>
                    <a:pt x="28" y="948"/>
                    <a:pt x="84" y="948"/>
                  </a:cubicBezTo>
                  <a:cubicBezTo>
                    <a:pt x="140" y="948"/>
                    <a:pt x="195" y="753"/>
                    <a:pt x="195" y="474"/>
                  </a:cubicBezTo>
                  <a:cubicBezTo>
                    <a:pt x="195" y="251"/>
                    <a:pt x="140" y="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13;p48">
              <a:extLst>
                <a:ext uri="{FF2B5EF4-FFF2-40B4-BE49-F238E27FC236}">
                  <a16:creationId xmlns:a16="http://schemas.microsoft.com/office/drawing/2014/main" id="{ACD35D34-B21A-BDBB-5514-2DA4C465432E}"/>
                </a:ext>
              </a:extLst>
            </p:cNvPr>
            <p:cNvSpPr/>
            <p:nvPr/>
          </p:nvSpPr>
          <p:spPr>
            <a:xfrm>
              <a:off x="7366526" y="2442873"/>
              <a:ext cx="28198" cy="24429"/>
            </a:xfrm>
            <a:custGeom>
              <a:avLst/>
              <a:gdLst/>
              <a:ahLst/>
              <a:cxnLst/>
              <a:rect l="l" t="t" r="r" b="b"/>
              <a:pathLst>
                <a:path w="419" h="363" fill="none" extrusionOk="0">
                  <a:moveTo>
                    <a:pt x="0" y="363"/>
                  </a:moveTo>
                  <a:lnTo>
                    <a:pt x="418" y="0"/>
                  </a:ln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14;p48">
              <a:extLst>
                <a:ext uri="{FF2B5EF4-FFF2-40B4-BE49-F238E27FC236}">
                  <a16:creationId xmlns:a16="http://schemas.microsoft.com/office/drawing/2014/main" id="{D550C0B1-8746-E672-EFB7-9A07EF7D9EA5}"/>
                </a:ext>
              </a:extLst>
            </p:cNvPr>
            <p:cNvSpPr/>
            <p:nvPr/>
          </p:nvSpPr>
          <p:spPr>
            <a:xfrm>
              <a:off x="7354598" y="2440989"/>
              <a:ext cx="15075" cy="11306"/>
            </a:xfrm>
            <a:custGeom>
              <a:avLst/>
              <a:gdLst/>
              <a:ahLst/>
              <a:cxnLst/>
              <a:rect l="l" t="t" r="r" b="b"/>
              <a:pathLst>
                <a:path w="224" h="168" fill="none" extrusionOk="0">
                  <a:moveTo>
                    <a:pt x="0" y="168"/>
                  </a:moveTo>
                  <a:lnTo>
                    <a:pt x="223" y="1"/>
                  </a:ln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15;p48">
              <a:extLst>
                <a:ext uri="{FF2B5EF4-FFF2-40B4-BE49-F238E27FC236}">
                  <a16:creationId xmlns:a16="http://schemas.microsoft.com/office/drawing/2014/main" id="{F7ADCEA5-90FC-66F0-8A89-3AB17009CC47}"/>
                </a:ext>
              </a:extLst>
            </p:cNvPr>
            <p:cNvSpPr/>
            <p:nvPr/>
          </p:nvSpPr>
          <p:spPr>
            <a:xfrm>
              <a:off x="7360873" y="2320192"/>
              <a:ext cx="58212" cy="27053"/>
            </a:xfrm>
            <a:custGeom>
              <a:avLst/>
              <a:gdLst/>
              <a:ahLst/>
              <a:cxnLst/>
              <a:rect l="l" t="t" r="r" b="b"/>
              <a:pathLst>
                <a:path w="865" h="402" extrusionOk="0">
                  <a:moveTo>
                    <a:pt x="653" y="1"/>
                  </a:moveTo>
                  <a:cubicBezTo>
                    <a:pt x="631" y="1"/>
                    <a:pt x="608" y="4"/>
                    <a:pt x="586" y="12"/>
                  </a:cubicBezTo>
                  <a:cubicBezTo>
                    <a:pt x="474" y="12"/>
                    <a:pt x="363" y="39"/>
                    <a:pt x="251" y="95"/>
                  </a:cubicBezTo>
                  <a:cubicBezTo>
                    <a:pt x="140" y="179"/>
                    <a:pt x="28" y="262"/>
                    <a:pt x="1" y="402"/>
                  </a:cubicBezTo>
                  <a:cubicBezTo>
                    <a:pt x="84" y="318"/>
                    <a:pt x="196" y="262"/>
                    <a:pt x="307" y="262"/>
                  </a:cubicBezTo>
                  <a:cubicBezTo>
                    <a:pt x="419" y="235"/>
                    <a:pt x="530" y="235"/>
                    <a:pt x="670" y="235"/>
                  </a:cubicBezTo>
                  <a:cubicBezTo>
                    <a:pt x="697" y="235"/>
                    <a:pt x="753" y="207"/>
                    <a:pt x="809" y="207"/>
                  </a:cubicBezTo>
                  <a:cubicBezTo>
                    <a:pt x="837" y="151"/>
                    <a:pt x="865" y="95"/>
                    <a:pt x="837" y="67"/>
                  </a:cubicBezTo>
                  <a:cubicBezTo>
                    <a:pt x="776" y="26"/>
                    <a:pt x="714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16;p48">
              <a:extLst>
                <a:ext uri="{FF2B5EF4-FFF2-40B4-BE49-F238E27FC236}">
                  <a16:creationId xmlns:a16="http://schemas.microsoft.com/office/drawing/2014/main" id="{9F45A432-7AE1-7366-4107-6F9BF036822B}"/>
                </a:ext>
              </a:extLst>
            </p:cNvPr>
            <p:cNvSpPr/>
            <p:nvPr/>
          </p:nvSpPr>
          <p:spPr>
            <a:xfrm>
              <a:off x="7405894" y="2341592"/>
              <a:ext cx="137017" cy="242068"/>
            </a:xfrm>
            <a:custGeom>
              <a:avLst/>
              <a:gdLst/>
              <a:ahLst/>
              <a:cxnLst/>
              <a:rect l="l" t="t" r="r" b="b"/>
              <a:pathLst>
                <a:path w="2036" h="3597" fill="none" extrusionOk="0">
                  <a:moveTo>
                    <a:pt x="725" y="0"/>
                  </a:moveTo>
                  <a:cubicBezTo>
                    <a:pt x="725" y="0"/>
                    <a:pt x="920" y="1979"/>
                    <a:pt x="753" y="2035"/>
                  </a:cubicBezTo>
                  <a:cubicBezTo>
                    <a:pt x="586" y="2091"/>
                    <a:pt x="363" y="1589"/>
                    <a:pt x="196" y="1701"/>
                  </a:cubicBezTo>
                  <a:cubicBezTo>
                    <a:pt x="1" y="1840"/>
                    <a:pt x="670" y="2593"/>
                    <a:pt x="670" y="2593"/>
                  </a:cubicBezTo>
                  <a:cubicBezTo>
                    <a:pt x="530" y="2871"/>
                    <a:pt x="307" y="3094"/>
                    <a:pt x="56" y="3206"/>
                  </a:cubicBezTo>
                  <a:cubicBezTo>
                    <a:pt x="670" y="3596"/>
                    <a:pt x="1450" y="3568"/>
                    <a:pt x="2035" y="3122"/>
                  </a:cubicBezTo>
                </a:path>
              </a:pathLst>
            </a:custGeom>
            <a:noFill/>
            <a:ln w="9525" cap="rnd" cmpd="sng">
              <a:solidFill>
                <a:srgbClr val="AE83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17;p48">
              <a:extLst>
                <a:ext uri="{FF2B5EF4-FFF2-40B4-BE49-F238E27FC236}">
                  <a16:creationId xmlns:a16="http://schemas.microsoft.com/office/drawing/2014/main" id="{3266DCEC-C0BF-E9A7-FE62-0C1FEA959F01}"/>
                </a:ext>
              </a:extLst>
            </p:cNvPr>
            <p:cNvSpPr/>
            <p:nvPr/>
          </p:nvSpPr>
          <p:spPr>
            <a:xfrm>
              <a:off x="7358989" y="2782383"/>
              <a:ext cx="667925" cy="2177806"/>
            </a:xfrm>
            <a:custGeom>
              <a:avLst/>
              <a:gdLst/>
              <a:ahLst/>
              <a:cxnLst/>
              <a:rect l="l" t="t" r="r" b="b"/>
              <a:pathLst>
                <a:path w="9925" h="32361" extrusionOk="0">
                  <a:moveTo>
                    <a:pt x="5882" y="1"/>
                  </a:moveTo>
                  <a:cubicBezTo>
                    <a:pt x="5213" y="280"/>
                    <a:pt x="4544" y="558"/>
                    <a:pt x="3847" y="781"/>
                  </a:cubicBezTo>
                  <a:cubicBezTo>
                    <a:pt x="3429" y="893"/>
                    <a:pt x="3011" y="976"/>
                    <a:pt x="2621" y="1060"/>
                  </a:cubicBezTo>
                  <a:lnTo>
                    <a:pt x="2649" y="1199"/>
                  </a:lnTo>
                  <a:cubicBezTo>
                    <a:pt x="1729" y="1896"/>
                    <a:pt x="642" y="4517"/>
                    <a:pt x="642" y="4517"/>
                  </a:cubicBezTo>
                  <a:cubicBezTo>
                    <a:pt x="1" y="10092"/>
                    <a:pt x="1088" y="31779"/>
                    <a:pt x="1088" y="31779"/>
                  </a:cubicBezTo>
                  <a:cubicBezTo>
                    <a:pt x="1088" y="31779"/>
                    <a:pt x="2054" y="32361"/>
                    <a:pt x="3318" y="32361"/>
                  </a:cubicBezTo>
                  <a:cubicBezTo>
                    <a:pt x="3950" y="32361"/>
                    <a:pt x="4656" y="32215"/>
                    <a:pt x="5353" y="31779"/>
                  </a:cubicBezTo>
                  <a:cubicBezTo>
                    <a:pt x="6040" y="31333"/>
                    <a:pt x="6777" y="31184"/>
                    <a:pt x="7455" y="31184"/>
                  </a:cubicBezTo>
                  <a:cubicBezTo>
                    <a:pt x="8809" y="31184"/>
                    <a:pt x="9924" y="31779"/>
                    <a:pt x="9924" y="31779"/>
                  </a:cubicBezTo>
                  <a:cubicBezTo>
                    <a:pt x="9841" y="31110"/>
                    <a:pt x="9924" y="28991"/>
                    <a:pt x="9367" y="23305"/>
                  </a:cubicBezTo>
                  <a:cubicBezTo>
                    <a:pt x="8837" y="17618"/>
                    <a:pt x="7025" y="15388"/>
                    <a:pt x="6412" y="13827"/>
                  </a:cubicBezTo>
                  <a:cubicBezTo>
                    <a:pt x="5799" y="12266"/>
                    <a:pt x="8029" y="5409"/>
                    <a:pt x="8029" y="3987"/>
                  </a:cubicBezTo>
                  <a:cubicBezTo>
                    <a:pt x="8029" y="2565"/>
                    <a:pt x="5882" y="57"/>
                    <a:pt x="5882" y="57"/>
                  </a:cubicBezTo>
                  <a:lnTo>
                    <a:pt x="5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18;p48">
              <a:extLst>
                <a:ext uri="{FF2B5EF4-FFF2-40B4-BE49-F238E27FC236}">
                  <a16:creationId xmlns:a16="http://schemas.microsoft.com/office/drawing/2014/main" id="{E6A9DCD7-A841-1F53-318E-0B442F42DF91}"/>
                </a:ext>
              </a:extLst>
            </p:cNvPr>
            <p:cNvSpPr/>
            <p:nvPr/>
          </p:nvSpPr>
          <p:spPr>
            <a:xfrm>
              <a:off x="7512828" y="2674237"/>
              <a:ext cx="294560" cy="211381"/>
            </a:xfrm>
            <a:custGeom>
              <a:avLst/>
              <a:gdLst/>
              <a:ahLst/>
              <a:cxnLst/>
              <a:rect l="l" t="t" r="r" b="b"/>
              <a:pathLst>
                <a:path w="4377" h="3141" extrusionOk="0">
                  <a:moveTo>
                    <a:pt x="3726" y="1"/>
                  </a:moveTo>
                  <a:cubicBezTo>
                    <a:pt x="2980" y="1"/>
                    <a:pt x="869" y="1582"/>
                    <a:pt x="446" y="1831"/>
                  </a:cubicBezTo>
                  <a:cubicBezTo>
                    <a:pt x="0" y="2137"/>
                    <a:pt x="0" y="3141"/>
                    <a:pt x="0" y="3141"/>
                  </a:cubicBezTo>
                  <a:lnTo>
                    <a:pt x="3791" y="1859"/>
                  </a:lnTo>
                  <a:cubicBezTo>
                    <a:pt x="3791" y="1859"/>
                    <a:pt x="4377" y="521"/>
                    <a:pt x="3931" y="75"/>
                  </a:cubicBezTo>
                  <a:cubicBezTo>
                    <a:pt x="3886" y="24"/>
                    <a:pt x="3816" y="1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19;p48">
              <a:extLst>
                <a:ext uri="{FF2B5EF4-FFF2-40B4-BE49-F238E27FC236}">
                  <a16:creationId xmlns:a16="http://schemas.microsoft.com/office/drawing/2014/main" id="{6F965BC9-6000-BD51-B962-5399E168BD34}"/>
                </a:ext>
              </a:extLst>
            </p:cNvPr>
            <p:cNvSpPr/>
            <p:nvPr/>
          </p:nvSpPr>
          <p:spPr>
            <a:xfrm>
              <a:off x="7398425" y="3673453"/>
              <a:ext cx="373365" cy="37619"/>
            </a:xfrm>
            <a:custGeom>
              <a:avLst/>
              <a:gdLst/>
              <a:ahLst/>
              <a:cxnLst/>
              <a:rect l="l" t="t" r="r" b="b"/>
              <a:pathLst>
                <a:path w="5548" h="559" fill="none" extrusionOk="0">
                  <a:moveTo>
                    <a:pt x="0" y="558"/>
                  </a:moveTo>
                  <a:cubicBezTo>
                    <a:pt x="1868" y="558"/>
                    <a:pt x="3763" y="530"/>
                    <a:pt x="5547" y="1"/>
                  </a:cubicBez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20;p48">
              <a:extLst>
                <a:ext uri="{FF2B5EF4-FFF2-40B4-BE49-F238E27FC236}">
                  <a16:creationId xmlns:a16="http://schemas.microsoft.com/office/drawing/2014/main" id="{BE1D43FD-3D94-5850-F2F6-9D2ADBAF6C65}"/>
                </a:ext>
              </a:extLst>
            </p:cNvPr>
            <p:cNvSpPr/>
            <p:nvPr/>
          </p:nvSpPr>
          <p:spPr>
            <a:xfrm>
              <a:off x="6494232" y="2365482"/>
              <a:ext cx="108820" cy="92063"/>
            </a:xfrm>
            <a:custGeom>
              <a:avLst/>
              <a:gdLst/>
              <a:ahLst/>
              <a:cxnLst/>
              <a:rect l="l" t="t" r="r" b="b"/>
              <a:pathLst>
                <a:path w="1617" h="1368" extrusionOk="0">
                  <a:moveTo>
                    <a:pt x="249" y="0"/>
                  </a:moveTo>
                  <a:cubicBezTo>
                    <a:pt x="229" y="0"/>
                    <a:pt x="210" y="2"/>
                    <a:pt x="195" y="8"/>
                  </a:cubicBezTo>
                  <a:cubicBezTo>
                    <a:pt x="0" y="63"/>
                    <a:pt x="474" y="1150"/>
                    <a:pt x="892" y="1318"/>
                  </a:cubicBezTo>
                  <a:cubicBezTo>
                    <a:pt x="969" y="1352"/>
                    <a:pt x="1048" y="1368"/>
                    <a:pt x="1127" y="1368"/>
                  </a:cubicBezTo>
                  <a:cubicBezTo>
                    <a:pt x="1306" y="1368"/>
                    <a:pt x="1481" y="1286"/>
                    <a:pt x="1617" y="1150"/>
                  </a:cubicBezTo>
                  <a:lnTo>
                    <a:pt x="892" y="231"/>
                  </a:lnTo>
                  <a:cubicBezTo>
                    <a:pt x="892" y="231"/>
                    <a:pt x="454" y="0"/>
                    <a:pt x="249" y="0"/>
                  </a:cubicBezTo>
                  <a:close/>
                </a:path>
              </a:pathLst>
            </a:custGeom>
            <a:solidFill>
              <a:srgbClr val="AE83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21;p48">
              <a:extLst>
                <a:ext uri="{FF2B5EF4-FFF2-40B4-BE49-F238E27FC236}">
                  <a16:creationId xmlns:a16="http://schemas.microsoft.com/office/drawing/2014/main" id="{9258BB2D-FA09-85F3-8757-377F7B665382}"/>
                </a:ext>
              </a:extLst>
            </p:cNvPr>
            <p:cNvSpPr/>
            <p:nvPr/>
          </p:nvSpPr>
          <p:spPr>
            <a:xfrm>
              <a:off x="6554254" y="2046029"/>
              <a:ext cx="63796" cy="556337"/>
            </a:xfrm>
            <a:custGeom>
              <a:avLst/>
              <a:gdLst/>
              <a:ahLst/>
              <a:cxnLst/>
              <a:rect l="l" t="t" r="r" b="b"/>
              <a:pathLst>
                <a:path w="948" h="8503" extrusionOk="0">
                  <a:moveTo>
                    <a:pt x="0" y="1"/>
                  </a:moveTo>
                  <a:lnTo>
                    <a:pt x="0" y="8503"/>
                  </a:lnTo>
                  <a:lnTo>
                    <a:pt x="948" y="8503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22;p48">
              <a:extLst>
                <a:ext uri="{FF2B5EF4-FFF2-40B4-BE49-F238E27FC236}">
                  <a16:creationId xmlns:a16="http://schemas.microsoft.com/office/drawing/2014/main" id="{836073BA-EAB5-5BA4-DC31-10FEFFB166AF}"/>
                </a:ext>
              </a:extLst>
            </p:cNvPr>
            <p:cNvSpPr/>
            <p:nvPr/>
          </p:nvSpPr>
          <p:spPr>
            <a:xfrm>
              <a:off x="6315964" y="1370978"/>
              <a:ext cx="277736" cy="687374"/>
            </a:xfrm>
            <a:custGeom>
              <a:avLst/>
              <a:gdLst/>
              <a:ahLst/>
              <a:cxnLst/>
              <a:rect l="l" t="t" r="r" b="b"/>
              <a:pathLst>
                <a:path w="4127" h="10214" extrusionOk="0">
                  <a:moveTo>
                    <a:pt x="3831" y="0"/>
                  </a:moveTo>
                  <a:cubicBezTo>
                    <a:pt x="3790" y="0"/>
                    <a:pt x="3749" y="3"/>
                    <a:pt x="3708" y="12"/>
                  </a:cubicBezTo>
                  <a:cubicBezTo>
                    <a:pt x="1673" y="12"/>
                    <a:pt x="1" y="2269"/>
                    <a:pt x="1" y="5113"/>
                  </a:cubicBezTo>
                  <a:cubicBezTo>
                    <a:pt x="1" y="7928"/>
                    <a:pt x="1673" y="10214"/>
                    <a:pt x="3708" y="10214"/>
                  </a:cubicBezTo>
                  <a:cubicBezTo>
                    <a:pt x="3848" y="10214"/>
                    <a:pt x="3987" y="10186"/>
                    <a:pt x="4127" y="10186"/>
                  </a:cubicBezTo>
                  <a:cubicBezTo>
                    <a:pt x="2259" y="9907"/>
                    <a:pt x="837" y="7733"/>
                    <a:pt x="837" y="5113"/>
                  </a:cubicBezTo>
                  <a:cubicBezTo>
                    <a:pt x="837" y="2465"/>
                    <a:pt x="2259" y="318"/>
                    <a:pt x="4127" y="39"/>
                  </a:cubicBezTo>
                  <a:cubicBezTo>
                    <a:pt x="4028" y="20"/>
                    <a:pt x="3929" y="0"/>
                    <a:pt x="3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23;p48">
              <a:extLst>
                <a:ext uri="{FF2B5EF4-FFF2-40B4-BE49-F238E27FC236}">
                  <a16:creationId xmlns:a16="http://schemas.microsoft.com/office/drawing/2014/main" id="{526957EF-3EF3-F6D6-7FD5-76AC46F6335E}"/>
                </a:ext>
              </a:extLst>
            </p:cNvPr>
            <p:cNvSpPr/>
            <p:nvPr/>
          </p:nvSpPr>
          <p:spPr>
            <a:xfrm>
              <a:off x="6372291" y="1529326"/>
              <a:ext cx="262661" cy="167032"/>
            </a:xfrm>
            <a:custGeom>
              <a:avLst/>
              <a:gdLst/>
              <a:ahLst/>
              <a:cxnLst/>
              <a:rect l="l" t="t" r="r" b="b"/>
              <a:pathLst>
                <a:path w="3903" h="2482" fill="none" extrusionOk="0">
                  <a:moveTo>
                    <a:pt x="0" y="2481"/>
                  </a:moveTo>
                  <a:lnTo>
                    <a:pt x="3903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24;p48">
              <a:extLst>
                <a:ext uri="{FF2B5EF4-FFF2-40B4-BE49-F238E27FC236}">
                  <a16:creationId xmlns:a16="http://schemas.microsoft.com/office/drawing/2014/main" id="{298EA664-3270-F167-2F73-C59F0F98EDCF}"/>
                </a:ext>
              </a:extLst>
            </p:cNvPr>
            <p:cNvSpPr/>
            <p:nvPr/>
          </p:nvSpPr>
          <p:spPr>
            <a:xfrm>
              <a:off x="6486695" y="1600593"/>
              <a:ext cx="238299" cy="152024"/>
            </a:xfrm>
            <a:custGeom>
              <a:avLst/>
              <a:gdLst/>
              <a:ahLst/>
              <a:cxnLst/>
              <a:rect l="l" t="t" r="r" b="b"/>
              <a:pathLst>
                <a:path w="3541" h="2259" fill="none" extrusionOk="0">
                  <a:moveTo>
                    <a:pt x="1" y="2258"/>
                  </a:moveTo>
                  <a:lnTo>
                    <a:pt x="354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25;p48">
              <a:extLst>
                <a:ext uri="{FF2B5EF4-FFF2-40B4-BE49-F238E27FC236}">
                  <a16:creationId xmlns:a16="http://schemas.microsoft.com/office/drawing/2014/main" id="{37219B65-CBE7-A886-95D8-B00A63661FDB}"/>
                </a:ext>
              </a:extLst>
            </p:cNvPr>
            <p:cNvSpPr/>
            <p:nvPr/>
          </p:nvSpPr>
          <p:spPr>
            <a:xfrm>
              <a:off x="6409775" y="1722534"/>
              <a:ext cx="287090" cy="174502"/>
            </a:xfrm>
            <a:custGeom>
              <a:avLst/>
              <a:gdLst/>
              <a:ahLst/>
              <a:cxnLst/>
              <a:rect l="l" t="t" r="r" b="b"/>
              <a:pathLst>
                <a:path w="4266" h="2593" fill="none" extrusionOk="0">
                  <a:moveTo>
                    <a:pt x="1" y="2593"/>
                  </a:moveTo>
                  <a:lnTo>
                    <a:pt x="426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26;p48">
              <a:extLst>
                <a:ext uri="{FF2B5EF4-FFF2-40B4-BE49-F238E27FC236}">
                  <a16:creationId xmlns:a16="http://schemas.microsoft.com/office/drawing/2014/main" id="{26E82A8B-C079-8346-1D02-AFFD8C009CCD}"/>
                </a:ext>
              </a:extLst>
            </p:cNvPr>
            <p:cNvSpPr/>
            <p:nvPr/>
          </p:nvSpPr>
          <p:spPr>
            <a:xfrm>
              <a:off x="6509239" y="1782562"/>
              <a:ext cx="225177" cy="153909"/>
            </a:xfrm>
            <a:custGeom>
              <a:avLst/>
              <a:gdLst/>
              <a:ahLst/>
              <a:cxnLst/>
              <a:rect l="l" t="t" r="r" b="b"/>
              <a:pathLst>
                <a:path w="3346" h="2287" fill="none" extrusionOk="0">
                  <a:moveTo>
                    <a:pt x="0" y="2286"/>
                  </a:moveTo>
                  <a:lnTo>
                    <a:pt x="334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27;p48">
              <a:extLst>
                <a:ext uri="{FF2B5EF4-FFF2-40B4-BE49-F238E27FC236}">
                  <a16:creationId xmlns:a16="http://schemas.microsoft.com/office/drawing/2014/main" id="{39AB05F3-8542-10CD-5025-0E3F2034E72A}"/>
                </a:ext>
              </a:extLst>
            </p:cNvPr>
            <p:cNvSpPr/>
            <p:nvPr/>
          </p:nvSpPr>
          <p:spPr>
            <a:xfrm>
              <a:off x="6527947" y="1371718"/>
              <a:ext cx="287090" cy="686634"/>
            </a:xfrm>
            <a:custGeom>
              <a:avLst/>
              <a:gdLst/>
              <a:ahLst/>
              <a:cxnLst/>
              <a:rect l="l" t="t" r="r" b="b"/>
              <a:pathLst>
                <a:path w="4266" h="10203" extrusionOk="0">
                  <a:moveTo>
                    <a:pt x="558" y="1"/>
                  </a:moveTo>
                  <a:cubicBezTo>
                    <a:pt x="363" y="1"/>
                    <a:pt x="196" y="1"/>
                    <a:pt x="1" y="56"/>
                  </a:cubicBezTo>
                  <a:cubicBezTo>
                    <a:pt x="1785" y="419"/>
                    <a:pt x="3151" y="2537"/>
                    <a:pt x="3151" y="5102"/>
                  </a:cubicBezTo>
                  <a:cubicBezTo>
                    <a:pt x="3151" y="7638"/>
                    <a:pt x="1785" y="9757"/>
                    <a:pt x="1" y="10147"/>
                  </a:cubicBezTo>
                  <a:cubicBezTo>
                    <a:pt x="196" y="10175"/>
                    <a:pt x="363" y="10203"/>
                    <a:pt x="558" y="10203"/>
                  </a:cubicBezTo>
                  <a:cubicBezTo>
                    <a:pt x="2621" y="10203"/>
                    <a:pt x="4266" y="7917"/>
                    <a:pt x="4266" y="5102"/>
                  </a:cubicBezTo>
                  <a:cubicBezTo>
                    <a:pt x="4266" y="2286"/>
                    <a:pt x="2621" y="1"/>
                    <a:pt x="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28;p48">
              <a:extLst>
                <a:ext uri="{FF2B5EF4-FFF2-40B4-BE49-F238E27FC236}">
                  <a16:creationId xmlns:a16="http://schemas.microsoft.com/office/drawing/2014/main" id="{12F9A52E-A07C-F9FE-FC66-C927C17A4B48}"/>
                </a:ext>
              </a:extLst>
            </p:cNvPr>
            <p:cNvSpPr/>
            <p:nvPr/>
          </p:nvSpPr>
          <p:spPr>
            <a:xfrm>
              <a:off x="6460449" y="2366626"/>
              <a:ext cx="309567" cy="408360"/>
            </a:xfrm>
            <a:custGeom>
              <a:avLst/>
              <a:gdLst/>
              <a:ahLst/>
              <a:cxnLst/>
              <a:rect l="l" t="t" r="r" b="b"/>
              <a:pathLst>
                <a:path w="4600" h="6068" extrusionOk="0">
                  <a:moveTo>
                    <a:pt x="1330" y="1"/>
                  </a:moveTo>
                  <a:cubicBezTo>
                    <a:pt x="1266" y="1"/>
                    <a:pt x="1212" y="15"/>
                    <a:pt x="1171" y="46"/>
                  </a:cubicBezTo>
                  <a:cubicBezTo>
                    <a:pt x="781" y="297"/>
                    <a:pt x="1506" y="966"/>
                    <a:pt x="1868" y="1189"/>
                  </a:cubicBezTo>
                  <a:cubicBezTo>
                    <a:pt x="1868" y="1189"/>
                    <a:pt x="1797" y="1187"/>
                    <a:pt x="1687" y="1187"/>
                  </a:cubicBezTo>
                  <a:cubicBezTo>
                    <a:pt x="1359" y="1187"/>
                    <a:pt x="690" y="1203"/>
                    <a:pt x="586" y="1329"/>
                  </a:cubicBezTo>
                  <a:cubicBezTo>
                    <a:pt x="474" y="1496"/>
                    <a:pt x="0" y="3001"/>
                    <a:pt x="84" y="3168"/>
                  </a:cubicBezTo>
                  <a:cubicBezTo>
                    <a:pt x="363" y="3447"/>
                    <a:pt x="669" y="3698"/>
                    <a:pt x="1004" y="3921"/>
                  </a:cubicBezTo>
                  <a:cubicBezTo>
                    <a:pt x="1004" y="3921"/>
                    <a:pt x="1506" y="5454"/>
                    <a:pt x="2342" y="5649"/>
                  </a:cubicBezTo>
                  <a:lnTo>
                    <a:pt x="2732" y="6067"/>
                  </a:lnTo>
                  <a:lnTo>
                    <a:pt x="4600" y="5454"/>
                  </a:lnTo>
                  <a:lnTo>
                    <a:pt x="3513" y="3586"/>
                  </a:lnTo>
                  <a:cubicBezTo>
                    <a:pt x="3513" y="3586"/>
                    <a:pt x="3234" y="1050"/>
                    <a:pt x="3095" y="938"/>
                  </a:cubicBezTo>
                  <a:cubicBezTo>
                    <a:pt x="2946" y="864"/>
                    <a:pt x="1833" y="1"/>
                    <a:pt x="1330" y="1"/>
                  </a:cubicBezTo>
                  <a:close/>
                </a:path>
              </a:pathLst>
            </a:custGeom>
            <a:solidFill>
              <a:srgbClr val="D4A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29;p48">
              <a:extLst>
                <a:ext uri="{FF2B5EF4-FFF2-40B4-BE49-F238E27FC236}">
                  <a16:creationId xmlns:a16="http://schemas.microsoft.com/office/drawing/2014/main" id="{7E3A9C1B-D38D-D97C-2A65-557B8EB70D86}"/>
                </a:ext>
              </a:extLst>
            </p:cNvPr>
            <p:cNvSpPr/>
            <p:nvPr/>
          </p:nvSpPr>
          <p:spPr>
            <a:xfrm>
              <a:off x="6627411" y="2677333"/>
              <a:ext cx="1245677" cy="737177"/>
            </a:xfrm>
            <a:custGeom>
              <a:avLst/>
              <a:gdLst/>
              <a:ahLst/>
              <a:cxnLst/>
              <a:rect l="l" t="t" r="r" b="b"/>
              <a:pathLst>
                <a:path w="18510" h="10954" extrusionOk="0">
                  <a:moveTo>
                    <a:pt x="1840" y="1"/>
                  </a:moveTo>
                  <a:lnTo>
                    <a:pt x="0" y="1478"/>
                  </a:lnTo>
                  <a:cubicBezTo>
                    <a:pt x="0" y="1478"/>
                    <a:pt x="5966" y="10621"/>
                    <a:pt x="6969" y="10928"/>
                  </a:cubicBezTo>
                  <a:cubicBezTo>
                    <a:pt x="7032" y="10945"/>
                    <a:pt x="7111" y="10954"/>
                    <a:pt x="7205" y="10954"/>
                  </a:cubicBezTo>
                  <a:cubicBezTo>
                    <a:pt x="8611" y="10954"/>
                    <a:pt x="13241" y="9116"/>
                    <a:pt x="13241" y="9116"/>
                  </a:cubicBezTo>
                  <a:cubicBezTo>
                    <a:pt x="15387" y="8280"/>
                    <a:pt x="18509" y="5883"/>
                    <a:pt x="16921" y="3541"/>
                  </a:cubicBezTo>
                  <a:cubicBezTo>
                    <a:pt x="16673" y="3174"/>
                    <a:pt x="16282" y="3019"/>
                    <a:pt x="15799" y="3019"/>
                  </a:cubicBezTo>
                  <a:cubicBezTo>
                    <a:pt x="13242" y="3019"/>
                    <a:pt x="8112" y="7360"/>
                    <a:pt x="8112" y="7360"/>
                  </a:cubicBezTo>
                  <a:lnTo>
                    <a:pt x="18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F4B8F0EA-D3A5-FDBA-AAAE-513429285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4" name="Title 3">
            <a:extLst>
              <a:ext uri="{FF2B5EF4-FFF2-40B4-BE49-F238E27FC236}">
                <a16:creationId xmlns:a16="http://schemas.microsoft.com/office/drawing/2014/main" id="{CF6CCBF2-8095-3064-C9B5-58B2F797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US" dirty="0"/>
              <a:t>Theory behind GWASs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6F8D74E3-8035-2DBF-919A-89EEE719C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779934"/>
            <a:ext cx="11122470" cy="644993"/>
          </a:xfrm>
        </p:spPr>
        <p:txBody>
          <a:bodyPr/>
          <a:lstStyle/>
          <a:p>
            <a:r>
              <a:rPr lang="en-US" dirty="0"/>
              <a:t>How do we code local ancestry?</a:t>
            </a:r>
          </a:p>
        </p:txBody>
      </p:sp>
    </p:spTree>
    <p:extLst>
      <p:ext uri="{BB962C8B-B14F-4D97-AF65-F5344CB8AC3E}">
        <p14:creationId xmlns:p14="http://schemas.microsoft.com/office/powerpoint/2010/main" val="4228117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C7AF8-A921-0C8C-C9B7-4D98CF492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5465-75B7-0D34-8A1D-737B0FC21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Admixture Mapping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55C7DC-3D42-713A-246A-833F4FA6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behind GWASs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CB4FC70-C850-4BB2-052A-0EF62E7E14B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3062477" y="3856511"/>
                <a:ext cx="7907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𝑎𝑛𝑐𝑒𝑠𝑡𝑟𝑦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𝑎𝑛𝑐𝑒𝑠𝑡𝑟𝑦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CB4FC70-C850-4BB2-052A-0EF62E7E14B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477" y="3856511"/>
                <a:ext cx="7907165" cy="430887"/>
              </a:xfrm>
              <a:prstGeom prst="rect">
                <a:avLst/>
              </a:prstGeom>
              <a:blipFill>
                <a:blip r:embed="rId3"/>
                <a:stretch>
                  <a:fillRect l="-481" t="-8571" r="-16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FBA7C-2B12-E9CC-2797-5DAA29570EBC}"/>
              </a:ext>
            </a:extLst>
          </p:cNvPr>
          <p:cNvCxnSpPr>
            <a:cxnSpLocks/>
          </p:cNvCxnSpPr>
          <p:nvPr/>
        </p:nvCxnSpPr>
        <p:spPr>
          <a:xfrm>
            <a:off x="2411896" y="3640971"/>
            <a:ext cx="650581" cy="295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07F68E-9201-9D56-656D-7897FBADE747}"/>
              </a:ext>
            </a:extLst>
          </p:cNvPr>
          <p:cNvSpPr txBox="1"/>
          <p:nvPr/>
        </p:nvSpPr>
        <p:spPr>
          <a:xfrm>
            <a:off x="1269788" y="3271639"/>
            <a:ext cx="114210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Outcome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[0 or 1]</a:t>
            </a:r>
          </a:p>
        </p:txBody>
      </p:sp>
      <p:pic>
        <p:nvPicPr>
          <p:cNvPr id="11" name="Picture 10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060202F0-4D93-C3C8-2154-159CACC35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6337EF-18BA-7BC8-E72A-FA98924A0155}"/>
              </a:ext>
            </a:extLst>
          </p:cNvPr>
          <p:cNvCxnSpPr>
            <a:cxnSpLocks/>
          </p:cNvCxnSpPr>
          <p:nvPr/>
        </p:nvCxnSpPr>
        <p:spPr>
          <a:xfrm flipV="1">
            <a:off x="10206326" y="4171742"/>
            <a:ext cx="0" cy="596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8D4DA7-D5FC-63EE-9589-A0D2B244E23C}"/>
              </a:ext>
            </a:extLst>
          </p:cNvPr>
          <p:cNvSpPr txBox="1"/>
          <p:nvPr/>
        </p:nvSpPr>
        <p:spPr>
          <a:xfrm>
            <a:off x="9406491" y="4748638"/>
            <a:ext cx="159966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Local ancestry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[0, 1 or 2]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AA51E2-03A8-4A13-4415-1CC4E82B8296}"/>
              </a:ext>
            </a:extLst>
          </p:cNvPr>
          <p:cNvCxnSpPr>
            <a:cxnSpLocks/>
          </p:cNvCxnSpPr>
          <p:nvPr/>
        </p:nvCxnSpPr>
        <p:spPr>
          <a:xfrm>
            <a:off x="8231508" y="3491342"/>
            <a:ext cx="0" cy="380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AACB82-40EB-355A-781B-2CA2E3418038}"/>
              </a:ext>
            </a:extLst>
          </p:cNvPr>
          <p:cNvSpPr txBox="1"/>
          <p:nvPr/>
        </p:nvSpPr>
        <p:spPr>
          <a:xfrm>
            <a:off x="7552499" y="2865624"/>
            <a:ext cx="135801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Log-Odds ratio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5396B3C-F8A6-DE90-6992-70571EC1A73F}"/>
              </a:ext>
            </a:extLst>
          </p:cNvPr>
          <p:cNvSpPr/>
          <p:nvPr/>
        </p:nvSpPr>
        <p:spPr>
          <a:xfrm rot="16200000">
            <a:off x="5999076" y="3052588"/>
            <a:ext cx="356260" cy="2917256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2AFC7-6335-BA9F-5A81-AFBE823EDD86}"/>
              </a:ext>
            </a:extLst>
          </p:cNvPr>
          <p:cNvSpPr txBox="1"/>
          <p:nvPr/>
        </p:nvSpPr>
        <p:spPr>
          <a:xfrm>
            <a:off x="4487403" y="4685311"/>
            <a:ext cx="3379606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Covariates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Age, sex and ancestry proportions and their corresponding effect sizes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4BF962-9E83-4A1E-F1D9-78EA50F6D11F}"/>
              </a:ext>
            </a:extLst>
          </p:cNvPr>
          <p:cNvCxnSpPr>
            <a:cxnSpLocks/>
          </p:cNvCxnSpPr>
          <p:nvPr/>
        </p:nvCxnSpPr>
        <p:spPr>
          <a:xfrm>
            <a:off x="4055468" y="3545996"/>
            <a:ext cx="0" cy="380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FB076A-5B53-6828-3452-B0962277D26F}"/>
              </a:ext>
            </a:extLst>
          </p:cNvPr>
          <p:cNvSpPr txBox="1"/>
          <p:nvPr/>
        </p:nvSpPr>
        <p:spPr>
          <a:xfrm>
            <a:off x="2999832" y="2643122"/>
            <a:ext cx="209577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The intercept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Reference/baseline risk</a:t>
            </a:r>
          </a:p>
        </p:txBody>
      </p:sp>
    </p:spTree>
    <p:extLst>
      <p:ext uri="{BB962C8B-B14F-4D97-AF65-F5344CB8AC3E}">
        <p14:creationId xmlns:p14="http://schemas.microsoft.com/office/powerpoint/2010/main" val="238984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A9EEB-F71D-C79B-14C1-A7858D14F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47882-00E7-FFF2-EDD9-770389EB3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Ancestry plus allelic model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F6F1D3-F05C-C3DE-45FC-29F24C2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behind GWASs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6B45713-8C80-1B1E-9271-D7F4297D70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-2315492" y="3852673"/>
                <a:ext cx="16990142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𝑎𝑙𝑙𝑒𝑙𝑖𝑐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𝑎𝑙𝑙𝑒𝑙𝑖𝑐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𝑎𝑛𝑐𝑒𝑠𝑡𝑟𝑦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𝑎𝑛𝑐𝑒𝑠𝑡𝑟𝑦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6B45713-8C80-1B1E-9271-D7F4297D70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5492" y="3852673"/>
                <a:ext cx="16990142" cy="285912"/>
              </a:xfrm>
              <a:prstGeom prst="rect">
                <a:avLst/>
              </a:prstGeom>
              <a:blipFill>
                <a:blip r:embed="rId3"/>
                <a:stretch>
                  <a:fillRect t="-434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BC29C32C-1827-DB45-8B42-1C9FD1333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FA3DE97D-D724-E12A-4001-3E91A0D8F97E}"/>
              </a:ext>
            </a:extLst>
          </p:cNvPr>
          <p:cNvSpPr/>
          <p:nvPr/>
        </p:nvSpPr>
        <p:spPr>
          <a:xfrm rot="16200000">
            <a:off x="4632276" y="3340907"/>
            <a:ext cx="244344" cy="1839700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4EF03C-BAC6-66B5-4690-1E1CC7214A18}"/>
              </a:ext>
            </a:extLst>
          </p:cNvPr>
          <p:cNvSpPr txBox="1"/>
          <p:nvPr/>
        </p:nvSpPr>
        <p:spPr>
          <a:xfrm>
            <a:off x="3064645" y="4382929"/>
            <a:ext cx="3379606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Covariates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Age, sex and ancestry proportions and their corresponding effect sizes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A4A4C7B-4F49-F7C5-CA2B-1BA569EE75D1}"/>
              </a:ext>
            </a:extLst>
          </p:cNvPr>
          <p:cNvSpPr/>
          <p:nvPr/>
        </p:nvSpPr>
        <p:spPr>
          <a:xfrm rot="16200000">
            <a:off x="6640766" y="2975787"/>
            <a:ext cx="285911" cy="1467861"/>
          </a:xfrm>
          <a:prstGeom prst="rightBrace">
            <a:avLst/>
          </a:prstGeom>
          <a:ln w="12700">
            <a:solidFill>
              <a:srgbClr val="B799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06530-FA72-8291-C300-5B4BF826B5FF}"/>
              </a:ext>
            </a:extLst>
          </p:cNvPr>
          <p:cNvSpPr txBox="1"/>
          <p:nvPr/>
        </p:nvSpPr>
        <p:spPr>
          <a:xfrm>
            <a:off x="6096000" y="3183955"/>
            <a:ext cx="13754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ptos Light" panose="020B0004020202020204" pitchFamily="34" charset="0"/>
              </a:rPr>
              <a:t>Allelic effect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C778438-921A-9C85-B6FD-702CE4540608}"/>
              </a:ext>
            </a:extLst>
          </p:cNvPr>
          <p:cNvSpPr/>
          <p:nvPr/>
        </p:nvSpPr>
        <p:spPr>
          <a:xfrm rot="5400000">
            <a:off x="8563023" y="3340907"/>
            <a:ext cx="244344" cy="1839700"/>
          </a:xfrm>
          <a:prstGeom prst="rightBrac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5C9A6-C826-DF0C-EE38-6881C892F750}"/>
              </a:ext>
            </a:extLst>
          </p:cNvPr>
          <p:cNvSpPr txBox="1"/>
          <p:nvPr/>
        </p:nvSpPr>
        <p:spPr>
          <a:xfrm>
            <a:off x="7896388" y="4382929"/>
            <a:ext cx="163423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ptos Light" panose="020B0004020202020204" pitchFamily="34" charset="0"/>
              </a:rPr>
              <a:t>Ancestry effect</a:t>
            </a:r>
          </a:p>
        </p:txBody>
      </p:sp>
    </p:spTree>
    <p:extLst>
      <p:ext uri="{BB962C8B-B14F-4D97-AF65-F5344CB8AC3E}">
        <p14:creationId xmlns:p14="http://schemas.microsoft.com/office/powerpoint/2010/main" val="188171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" grpId="0" animBg="1"/>
      <p:bldP spid="9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6573C-05DE-BDFB-F653-07671B99F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60F716-0787-C84C-C5DA-0378CE4A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behind GWASs</a:t>
            </a:r>
          </a:p>
        </p:txBody>
      </p:sp>
      <p:pic>
        <p:nvPicPr>
          <p:cNvPr id="11" name="Picture 10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4742E8B2-88FC-B820-8C0D-C622163E8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4657F26-3AE1-8F73-4F40-485097E8B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4765" y="1856032"/>
            <a:ext cx="11122470" cy="391058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do I make a model that tests for interactions between the allele and the local ancestry?</a:t>
            </a:r>
          </a:p>
        </p:txBody>
      </p:sp>
    </p:spTree>
    <p:extLst>
      <p:ext uri="{BB962C8B-B14F-4D97-AF65-F5344CB8AC3E}">
        <p14:creationId xmlns:p14="http://schemas.microsoft.com/office/powerpoint/2010/main" val="190593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7BFF0-3468-794B-7EEE-EA7FBB64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5E70F9-CB42-D2EA-3CC9-95939F7F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behind GWASs</a:t>
            </a:r>
          </a:p>
        </p:txBody>
      </p:sp>
      <p:pic>
        <p:nvPicPr>
          <p:cNvPr id="11" name="Picture 10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629B0E17-1BC2-DC42-C3AD-667E6B05C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628810-275A-C454-F7EA-8524975A4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169" y="1468587"/>
            <a:ext cx="7772400" cy="48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4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C5D97-ACBF-49C0-4B0D-2071B8A8D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65C79-6D93-AF5E-923A-C63B4B35F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LAAA model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FE8FF-B7E9-EEE3-8631-A49B8CA0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behind GWASs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9564D9-FA58-C32E-2898-00C3135C06A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-2315492" y="3852673"/>
                <a:ext cx="16990142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𝑎𝑙𝑙𝑒𝑙𝑖𝑐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𝑎𝑙𝑙𝑒𝑙𝑖𝑐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𝑎𝑛𝑐𝑒𝑠𝑡𝑟𝑦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𝑎𝑛𝑐𝑒𝑠𝑡𝑟𝑦</m:t>
                          </m:r>
                        </m:sup>
                      </m:sSup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𝑎𝑙𝑙𝑒𝑙𝑖𝑐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𝑎𝑛𝑐𝑒𝑠𝑡𝑟𝑦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𝑎𝑙𝑙𝑒𝑙𝑖𝑐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𝑎𝑛𝑐𝑒𝑠𝑡𝑟𝑦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9564D9-FA58-C32E-2898-00C3135C06A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5492" y="3852673"/>
                <a:ext cx="16990142" cy="285912"/>
              </a:xfrm>
              <a:prstGeom prst="rect">
                <a:avLst/>
              </a:prstGeom>
              <a:blipFill>
                <a:blip r:embed="rId3"/>
                <a:stretch>
                  <a:fillRect t="-434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E5FFF632-560A-5935-86F8-44F933DE0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34A361A4-85B5-CE1D-1FD2-770673BF3DD1}"/>
              </a:ext>
            </a:extLst>
          </p:cNvPr>
          <p:cNvSpPr/>
          <p:nvPr/>
        </p:nvSpPr>
        <p:spPr>
          <a:xfrm rot="16200000">
            <a:off x="2995205" y="3340907"/>
            <a:ext cx="244344" cy="1839700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853EB7-BD72-BF2C-73AB-CE713007D8D4}"/>
              </a:ext>
            </a:extLst>
          </p:cNvPr>
          <p:cNvSpPr txBox="1"/>
          <p:nvPr/>
        </p:nvSpPr>
        <p:spPr>
          <a:xfrm>
            <a:off x="1427574" y="4382929"/>
            <a:ext cx="3379606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Covariates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Age, sex and ancestry proportions and their corresponding effect sizes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006258A-ACE6-80C9-DEFF-5F3CFD154866}"/>
              </a:ext>
            </a:extLst>
          </p:cNvPr>
          <p:cNvSpPr/>
          <p:nvPr/>
        </p:nvSpPr>
        <p:spPr>
          <a:xfrm rot="16200000">
            <a:off x="4948727" y="2953333"/>
            <a:ext cx="285911" cy="1467861"/>
          </a:xfrm>
          <a:prstGeom prst="rightBrace">
            <a:avLst/>
          </a:prstGeom>
          <a:ln w="12700">
            <a:solidFill>
              <a:srgbClr val="B799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AFB01-B4AA-4CBB-8F1B-FB40308C4CA0}"/>
              </a:ext>
            </a:extLst>
          </p:cNvPr>
          <p:cNvSpPr txBox="1"/>
          <p:nvPr/>
        </p:nvSpPr>
        <p:spPr>
          <a:xfrm>
            <a:off x="4403961" y="3161501"/>
            <a:ext cx="13754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ptos Light" panose="020B0004020202020204" pitchFamily="34" charset="0"/>
              </a:rPr>
              <a:t>Allelic effect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D18EEF5-ED39-2972-9E1C-7FCC08ED9B9E}"/>
              </a:ext>
            </a:extLst>
          </p:cNvPr>
          <p:cNvSpPr/>
          <p:nvPr/>
        </p:nvSpPr>
        <p:spPr>
          <a:xfrm rot="5400000">
            <a:off x="6762635" y="3357474"/>
            <a:ext cx="244344" cy="1839700"/>
          </a:xfrm>
          <a:prstGeom prst="rightBrac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BAF33-3F6B-DF42-1ADA-BA1549C2073E}"/>
              </a:ext>
            </a:extLst>
          </p:cNvPr>
          <p:cNvSpPr txBox="1"/>
          <p:nvPr/>
        </p:nvSpPr>
        <p:spPr>
          <a:xfrm>
            <a:off x="6096000" y="4399496"/>
            <a:ext cx="163423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ptos Light" panose="020B0004020202020204" pitchFamily="34" charset="0"/>
              </a:rPr>
              <a:t>Ancestry effect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B0A83E9-83BB-B680-341D-C51C5DBDDA78}"/>
              </a:ext>
            </a:extLst>
          </p:cNvPr>
          <p:cNvSpPr/>
          <p:nvPr/>
        </p:nvSpPr>
        <p:spPr>
          <a:xfrm rot="16200000">
            <a:off x="9561799" y="2214014"/>
            <a:ext cx="285912" cy="2919548"/>
          </a:xfrm>
          <a:prstGeom prst="rightBrace">
            <a:avLst/>
          </a:prstGeom>
          <a:ln w="12700">
            <a:solidFill>
              <a:srgbClr val="B799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812648-EE80-31C5-0B0A-6E2A5630A125}"/>
              </a:ext>
            </a:extLst>
          </p:cNvPr>
          <p:cNvSpPr txBox="1"/>
          <p:nvPr/>
        </p:nvSpPr>
        <p:spPr>
          <a:xfrm>
            <a:off x="8330861" y="2897976"/>
            <a:ext cx="274778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ptos Light" panose="020B0004020202020204" pitchFamily="34" charset="0"/>
              </a:rPr>
              <a:t>Combination of </a:t>
            </a:r>
            <a:r>
              <a:rPr lang="en-US" dirty="0" err="1">
                <a:latin typeface="Aptos Light" panose="020B0004020202020204" pitchFamily="34" charset="0"/>
              </a:rPr>
              <a:t>allelic+ancestry</a:t>
            </a:r>
            <a:r>
              <a:rPr lang="en-US" dirty="0">
                <a:latin typeface="Aptos Light" panose="020B0004020202020204" pitchFamily="34" charset="0"/>
              </a:rPr>
              <a:t> effects</a:t>
            </a:r>
          </a:p>
        </p:txBody>
      </p:sp>
    </p:spTree>
    <p:extLst>
      <p:ext uri="{BB962C8B-B14F-4D97-AF65-F5344CB8AC3E}">
        <p14:creationId xmlns:p14="http://schemas.microsoft.com/office/powerpoint/2010/main" val="10904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" grpId="0" animBg="1"/>
      <p:bldP spid="9" grpId="0" animBg="1"/>
      <p:bldP spid="13" grpId="0" animBg="1"/>
      <p:bldP spid="14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E2ED4-D211-8475-EDFD-63939A677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630785B0-4C85-9B84-B249-ECD33C9E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4" name="Title 3">
            <a:extLst>
              <a:ext uri="{FF2B5EF4-FFF2-40B4-BE49-F238E27FC236}">
                <a16:creationId xmlns:a16="http://schemas.microsoft.com/office/drawing/2014/main" id="{490A0187-4728-3D5A-A69E-D42622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US" dirty="0"/>
              <a:t>Theory behind GWASs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8F6D56D-5A3F-1516-10CA-FC04D30966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779934"/>
            <a:ext cx="11122470" cy="644993"/>
          </a:xfrm>
        </p:spPr>
        <p:txBody>
          <a:bodyPr/>
          <a:lstStyle/>
          <a:p>
            <a:r>
              <a:rPr lang="en-US" dirty="0"/>
              <a:t>How do we code this combination?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09708F9-1BB7-A790-1A75-94081716C1AA}"/>
              </a:ext>
            </a:extLst>
          </p:cNvPr>
          <p:cNvSpPr/>
          <p:nvPr/>
        </p:nvSpPr>
        <p:spPr>
          <a:xfrm>
            <a:off x="1499463" y="3615019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E6F3540-2522-733A-24C1-7EC9CD3941DD}"/>
              </a:ext>
            </a:extLst>
          </p:cNvPr>
          <p:cNvSpPr/>
          <p:nvPr/>
        </p:nvSpPr>
        <p:spPr>
          <a:xfrm>
            <a:off x="1499463" y="4298275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0589957-2978-1D5D-C315-192FFACAD315}"/>
              </a:ext>
            </a:extLst>
          </p:cNvPr>
          <p:cNvSpPr txBox="1"/>
          <p:nvPr/>
        </p:nvSpPr>
        <p:spPr>
          <a:xfrm>
            <a:off x="8362336" y="3615019"/>
            <a:ext cx="3085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Reference allele = A</a:t>
            </a:r>
          </a:p>
          <a:p>
            <a:r>
              <a:rPr lang="en-US" dirty="0">
                <a:latin typeface="Aptos" panose="020B0004020202020204" pitchFamily="34" charset="0"/>
              </a:rPr>
              <a:t>Alternate allele = T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Ancestry of interest = Maroon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AC0AB2E-F8D5-6D3F-DA5D-2CAA07455582}"/>
              </a:ext>
            </a:extLst>
          </p:cNvPr>
          <p:cNvSpPr txBox="1"/>
          <p:nvPr/>
        </p:nvSpPr>
        <p:spPr>
          <a:xfrm>
            <a:off x="383889" y="365926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7A84BE-5A1B-691F-27A9-2E7B08EC6E2C}"/>
              </a:ext>
            </a:extLst>
          </p:cNvPr>
          <p:cNvSpPr txBox="1"/>
          <p:nvPr/>
        </p:nvSpPr>
        <p:spPr>
          <a:xfrm>
            <a:off x="383889" y="43422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5BA93D-0979-1BC2-045D-F4D7BEA3F1FF}"/>
              </a:ext>
            </a:extLst>
          </p:cNvPr>
          <p:cNvSpPr/>
          <p:nvPr/>
        </p:nvSpPr>
        <p:spPr>
          <a:xfrm>
            <a:off x="1932039" y="3615019"/>
            <a:ext cx="2035277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95B488-9A5B-DA9B-A9C8-2F7D7B810C46}"/>
              </a:ext>
            </a:extLst>
          </p:cNvPr>
          <p:cNvSpPr txBox="1"/>
          <p:nvPr/>
        </p:nvSpPr>
        <p:spPr>
          <a:xfrm>
            <a:off x="550862" y="1485282"/>
            <a:ext cx="546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There are a few possible options for every locus: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9B17576-90C1-871E-E133-A0C054045D00}"/>
              </a:ext>
            </a:extLst>
          </p:cNvPr>
          <p:cNvCxnSpPr/>
          <p:nvPr/>
        </p:nvCxnSpPr>
        <p:spPr>
          <a:xfrm flipH="1" flipV="1">
            <a:off x="3628102" y="2580968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8DB1BCD-52DF-8015-655B-CED2749B603A}"/>
              </a:ext>
            </a:extLst>
          </p:cNvPr>
          <p:cNvCxnSpPr>
            <a:cxnSpLocks/>
          </p:cNvCxnSpPr>
          <p:nvPr/>
        </p:nvCxnSpPr>
        <p:spPr>
          <a:xfrm flipV="1">
            <a:off x="4901379" y="2572011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4C06D68-F86E-56BA-43B2-4091FD6B8EDB}"/>
              </a:ext>
            </a:extLst>
          </p:cNvPr>
          <p:cNvSpPr txBox="1"/>
          <p:nvPr/>
        </p:nvSpPr>
        <p:spPr>
          <a:xfrm>
            <a:off x="3635875" y="2233540"/>
            <a:ext cx="192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B2346"/>
                </a:solidFill>
              </a:rPr>
              <a:t>Locus being tested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E61C1C-8D96-4616-A5A4-6E7E7ADB9E17}"/>
              </a:ext>
            </a:extLst>
          </p:cNvPr>
          <p:cNvSpPr txBox="1"/>
          <p:nvPr/>
        </p:nvSpPr>
        <p:spPr>
          <a:xfrm>
            <a:off x="840103" y="5590259"/>
            <a:ext cx="989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Individual does not have the alternate allele or the ancestry of interest at the locus being tested = 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FF80F98-191C-0B60-4CDE-FE38083AD17C}"/>
              </a:ext>
            </a:extLst>
          </p:cNvPr>
          <p:cNvSpPr txBox="1"/>
          <p:nvPr/>
        </p:nvSpPr>
        <p:spPr>
          <a:xfrm>
            <a:off x="550862" y="1880591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Option 1</a:t>
            </a:r>
          </a:p>
        </p:txBody>
      </p:sp>
    </p:spTree>
    <p:extLst>
      <p:ext uri="{BB962C8B-B14F-4D97-AF65-F5344CB8AC3E}">
        <p14:creationId xmlns:p14="http://schemas.microsoft.com/office/powerpoint/2010/main" val="30994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EA54D1-E7D1-A740-AA26-B16D1604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49" y="1078465"/>
            <a:ext cx="11122470" cy="5070189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sz="2800" i="1" dirty="0"/>
              <a:t>Revision of the basic GWAS model</a:t>
            </a:r>
          </a:p>
          <a:p>
            <a:endParaRPr lang="en-GB" sz="2800" i="1" dirty="0"/>
          </a:p>
          <a:p>
            <a:r>
              <a:rPr lang="en-GB" sz="2800" i="1" dirty="0"/>
              <a:t>Building on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Admixture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LAAA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i="1" dirty="0"/>
              <a:t>Demonstration</a:t>
            </a:r>
          </a:p>
          <a:p>
            <a:endParaRPr lang="en-GB" sz="2800" i="1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E3A3F8C-6230-504C-8AFC-31068B2D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pic>
        <p:nvPicPr>
          <p:cNvPr id="2" name="Picture 1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095C236D-E82F-7AEA-0870-51A2246DF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6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352A-A24C-5833-8BE2-66D60EB4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E98997B2-0EF7-2D42-77B5-1233CEEF7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4" name="Title 3">
            <a:extLst>
              <a:ext uri="{FF2B5EF4-FFF2-40B4-BE49-F238E27FC236}">
                <a16:creationId xmlns:a16="http://schemas.microsoft.com/office/drawing/2014/main" id="{8A782DD7-1DDC-8042-4E5A-48F0773AD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US" dirty="0"/>
              <a:t>Theory behind GWASs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B974DE13-D1F9-A6D0-998C-D9DBC98A7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779934"/>
            <a:ext cx="11122470" cy="644993"/>
          </a:xfrm>
        </p:spPr>
        <p:txBody>
          <a:bodyPr/>
          <a:lstStyle/>
          <a:p>
            <a:r>
              <a:rPr lang="en-US" dirty="0"/>
              <a:t>How do we code this combination?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B8F3BB0-30C7-72DE-4AD5-707CE871CF53}"/>
              </a:ext>
            </a:extLst>
          </p:cNvPr>
          <p:cNvSpPr/>
          <p:nvPr/>
        </p:nvSpPr>
        <p:spPr>
          <a:xfrm>
            <a:off x="1499463" y="3615019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0C03929-638C-08EB-348D-5EE0C2307724}"/>
              </a:ext>
            </a:extLst>
          </p:cNvPr>
          <p:cNvSpPr/>
          <p:nvPr/>
        </p:nvSpPr>
        <p:spPr>
          <a:xfrm>
            <a:off x="1499463" y="4298275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BDFEEC-C91E-FFB8-C557-B6156BEEF6C4}"/>
              </a:ext>
            </a:extLst>
          </p:cNvPr>
          <p:cNvSpPr txBox="1"/>
          <p:nvPr/>
        </p:nvSpPr>
        <p:spPr>
          <a:xfrm>
            <a:off x="8362336" y="3615019"/>
            <a:ext cx="3085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Reference allele = A</a:t>
            </a:r>
          </a:p>
          <a:p>
            <a:r>
              <a:rPr lang="en-US" dirty="0">
                <a:latin typeface="Aptos" panose="020B0004020202020204" pitchFamily="34" charset="0"/>
              </a:rPr>
              <a:t>Alternate allele = T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Ancestry of interest = Maroon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0A422A8-EDB8-A4CC-8254-8F8C5204A99A}"/>
              </a:ext>
            </a:extLst>
          </p:cNvPr>
          <p:cNvSpPr txBox="1"/>
          <p:nvPr/>
        </p:nvSpPr>
        <p:spPr>
          <a:xfrm>
            <a:off x="383889" y="365926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79A836-7B4E-C6AD-6494-F52134B13F9D}"/>
              </a:ext>
            </a:extLst>
          </p:cNvPr>
          <p:cNvSpPr txBox="1"/>
          <p:nvPr/>
        </p:nvSpPr>
        <p:spPr>
          <a:xfrm>
            <a:off x="383889" y="43422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FA97A88-0802-8B9C-1F5B-FC638B1BA96D}"/>
              </a:ext>
            </a:extLst>
          </p:cNvPr>
          <p:cNvSpPr/>
          <p:nvPr/>
        </p:nvSpPr>
        <p:spPr>
          <a:xfrm>
            <a:off x="1932039" y="3615019"/>
            <a:ext cx="2035277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B53799-EE89-5757-349F-8114E6C35003}"/>
              </a:ext>
            </a:extLst>
          </p:cNvPr>
          <p:cNvSpPr txBox="1"/>
          <p:nvPr/>
        </p:nvSpPr>
        <p:spPr>
          <a:xfrm>
            <a:off x="550862" y="1485282"/>
            <a:ext cx="546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There are a few possible options for every locus: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76E5BA2-3A91-02BC-4E6F-3D352D0F1448}"/>
              </a:ext>
            </a:extLst>
          </p:cNvPr>
          <p:cNvCxnSpPr/>
          <p:nvPr/>
        </p:nvCxnSpPr>
        <p:spPr>
          <a:xfrm flipH="1" flipV="1">
            <a:off x="3628102" y="2580968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2E7878C-E9DE-C1AD-B560-BD9AFEBABE85}"/>
              </a:ext>
            </a:extLst>
          </p:cNvPr>
          <p:cNvCxnSpPr>
            <a:cxnSpLocks/>
          </p:cNvCxnSpPr>
          <p:nvPr/>
        </p:nvCxnSpPr>
        <p:spPr>
          <a:xfrm flipV="1">
            <a:off x="4901379" y="2572011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156FBA6-5609-07C0-F44A-6EA40295DC9B}"/>
              </a:ext>
            </a:extLst>
          </p:cNvPr>
          <p:cNvSpPr txBox="1"/>
          <p:nvPr/>
        </p:nvSpPr>
        <p:spPr>
          <a:xfrm>
            <a:off x="3635875" y="2233540"/>
            <a:ext cx="192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B2346"/>
                </a:solidFill>
              </a:rPr>
              <a:t>Locus being tested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819505-98D3-A426-A31C-F9E85939FFAC}"/>
              </a:ext>
            </a:extLst>
          </p:cNvPr>
          <p:cNvSpPr txBox="1"/>
          <p:nvPr/>
        </p:nvSpPr>
        <p:spPr>
          <a:xfrm>
            <a:off x="480178" y="5599216"/>
            <a:ext cx="1043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Individual has the alternate allele but does not have the ancestry of interest at the locus being tested = 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180C4A9-EAF3-BC9F-7205-40CCDA695398}"/>
              </a:ext>
            </a:extLst>
          </p:cNvPr>
          <p:cNvSpPr txBox="1"/>
          <p:nvPr/>
        </p:nvSpPr>
        <p:spPr>
          <a:xfrm>
            <a:off x="550862" y="1880591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Option 1</a:t>
            </a:r>
          </a:p>
        </p:txBody>
      </p:sp>
    </p:spTree>
    <p:extLst>
      <p:ext uri="{BB962C8B-B14F-4D97-AF65-F5344CB8AC3E}">
        <p14:creationId xmlns:p14="http://schemas.microsoft.com/office/powerpoint/2010/main" val="3826773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C154F-070A-EBD1-2FA2-649A01681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7C7FA1BE-912F-09E4-09AB-693DAF074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4" name="Title 3">
            <a:extLst>
              <a:ext uri="{FF2B5EF4-FFF2-40B4-BE49-F238E27FC236}">
                <a16:creationId xmlns:a16="http://schemas.microsoft.com/office/drawing/2014/main" id="{270387DB-CE1A-CB12-6318-66F1C881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US" dirty="0"/>
              <a:t>Theory behind GWASs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539D275-D238-4B26-1316-D5D0C377B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779934"/>
            <a:ext cx="11122470" cy="644993"/>
          </a:xfrm>
        </p:spPr>
        <p:txBody>
          <a:bodyPr/>
          <a:lstStyle/>
          <a:p>
            <a:r>
              <a:rPr lang="en-US" dirty="0"/>
              <a:t>How do we code this combination?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62A542D-D3C3-4F1D-DF9E-0506DFDEA6A9}"/>
              </a:ext>
            </a:extLst>
          </p:cNvPr>
          <p:cNvSpPr/>
          <p:nvPr/>
        </p:nvSpPr>
        <p:spPr>
          <a:xfrm>
            <a:off x="1499463" y="3615019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0EB9B5-0D76-6F39-BD12-1D4B6727A7F8}"/>
              </a:ext>
            </a:extLst>
          </p:cNvPr>
          <p:cNvSpPr/>
          <p:nvPr/>
        </p:nvSpPr>
        <p:spPr>
          <a:xfrm>
            <a:off x="1499463" y="4298275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C846AAC-4719-9AB9-A618-042B491D9A55}"/>
              </a:ext>
            </a:extLst>
          </p:cNvPr>
          <p:cNvSpPr txBox="1"/>
          <p:nvPr/>
        </p:nvSpPr>
        <p:spPr>
          <a:xfrm>
            <a:off x="8362336" y="3615019"/>
            <a:ext cx="3085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Reference allele = A</a:t>
            </a:r>
          </a:p>
          <a:p>
            <a:r>
              <a:rPr lang="en-US" dirty="0">
                <a:latin typeface="Aptos" panose="020B0004020202020204" pitchFamily="34" charset="0"/>
              </a:rPr>
              <a:t>Alternate allele = T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Ancestry of interest = Maroon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C8955A-0882-D7A6-AB25-4F5E15550B29}"/>
              </a:ext>
            </a:extLst>
          </p:cNvPr>
          <p:cNvSpPr txBox="1"/>
          <p:nvPr/>
        </p:nvSpPr>
        <p:spPr>
          <a:xfrm>
            <a:off x="383889" y="365926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717598-2435-9150-7660-4403F0FAB17C}"/>
              </a:ext>
            </a:extLst>
          </p:cNvPr>
          <p:cNvSpPr txBox="1"/>
          <p:nvPr/>
        </p:nvSpPr>
        <p:spPr>
          <a:xfrm>
            <a:off x="383889" y="43422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DB3AD94-85CA-FDAD-EEE9-97B2EA73DE8F}"/>
              </a:ext>
            </a:extLst>
          </p:cNvPr>
          <p:cNvSpPr/>
          <p:nvPr/>
        </p:nvSpPr>
        <p:spPr>
          <a:xfrm>
            <a:off x="1932039" y="3615019"/>
            <a:ext cx="2035277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1953523-F9E1-B557-934D-B2028F9FDA20}"/>
              </a:ext>
            </a:extLst>
          </p:cNvPr>
          <p:cNvSpPr txBox="1"/>
          <p:nvPr/>
        </p:nvSpPr>
        <p:spPr>
          <a:xfrm>
            <a:off x="550862" y="1485282"/>
            <a:ext cx="546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There are a few possible options for every locus: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6E9BA78-97D1-916D-0A5B-A13FABD89004}"/>
              </a:ext>
            </a:extLst>
          </p:cNvPr>
          <p:cNvCxnSpPr/>
          <p:nvPr/>
        </p:nvCxnSpPr>
        <p:spPr>
          <a:xfrm flipH="1" flipV="1">
            <a:off x="3628102" y="2580968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0FCE43C-C7A4-8687-7129-8C5D03A46F87}"/>
              </a:ext>
            </a:extLst>
          </p:cNvPr>
          <p:cNvCxnSpPr>
            <a:cxnSpLocks/>
          </p:cNvCxnSpPr>
          <p:nvPr/>
        </p:nvCxnSpPr>
        <p:spPr>
          <a:xfrm flipV="1">
            <a:off x="4901379" y="2572011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2A9E51C-A042-F1EF-3388-C834E5E57B6B}"/>
              </a:ext>
            </a:extLst>
          </p:cNvPr>
          <p:cNvSpPr txBox="1"/>
          <p:nvPr/>
        </p:nvSpPr>
        <p:spPr>
          <a:xfrm>
            <a:off x="3635875" y="2233540"/>
            <a:ext cx="192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B2346"/>
                </a:solidFill>
              </a:rPr>
              <a:t>Locus being tested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7CAF48-7116-A2CD-449E-D8E093D17001}"/>
              </a:ext>
            </a:extLst>
          </p:cNvPr>
          <p:cNvSpPr txBox="1"/>
          <p:nvPr/>
        </p:nvSpPr>
        <p:spPr>
          <a:xfrm>
            <a:off x="480178" y="5599216"/>
            <a:ext cx="1043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Individual has the alternate allele but does not have the ancestry of interest at the locus being tested = 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A621D8-1186-62F4-1A79-9579BF0AFF9E}"/>
              </a:ext>
            </a:extLst>
          </p:cNvPr>
          <p:cNvSpPr txBox="1"/>
          <p:nvPr/>
        </p:nvSpPr>
        <p:spPr>
          <a:xfrm>
            <a:off x="550862" y="1880591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Option 1</a:t>
            </a:r>
          </a:p>
        </p:txBody>
      </p:sp>
    </p:spTree>
    <p:extLst>
      <p:ext uri="{BB962C8B-B14F-4D97-AF65-F5344CB8AC3E}">
        <p14:creationId xmlns:p14="http://schemas.microsoft.com/office/powerpoint/2010/main" val="3701368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59207-DD6D-3813-8DB9-2D53975A8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1F93332F-3799-BE81-5FFD-6B12A31E2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4" name="Title 3">
            <a:extLst>
              <a:ext uri="{FF2B5EF4-FFF2-40B4-BE49-F238E27FC236}">
                <a16:creationId xmlns:a16="http://schemas.microsoft.com/office/drawing/2014/main" id="{B16AED57-5401-91AD-D8F8-CB799137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US" dirty="0"/>
              <a:t>Theory behind GWASs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4400184D-33E2-1A2C-6A31-E3D3CD33A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779934"/>
            <a:ext cx="11122470" cy="644993"/>
          </a:xfrm>
        </p:spPr>
        <p:txBody>
          <a:bodyPr/>
          <a:lstStyle/>
          <a:p>
            <a:r>
              <a:rPr lang="en-US" dirty="0"/>
              <a:t>How do we code this combination?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B4634AD-5A3A-4563-6C1F-3294B9563B58}"/>
              </a:ext>
            </a:extLst>
          </p:cNvPr>
          <p:cNvSpPr/>
          <p:nvPr/>
        </p:nvSpPr>
        <p:spPr>
          <a:xfrm>
            <a:off x="1499463" y="3615019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856F94F-7A80-09F3-03BB-CC5B1161C041}"/>
              </a:ext>
            </a:extLst>
          </p:cNvPr>
          <p:cNvSpPr/>
          <p:nvPr/>
        </p:nvSpPr>
        <p:spPr>
          <a:xfrm>
            <a:off x="1499463" y="4298275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A35B03-BEDE-1A7D-C1F3-7BE801FBDAC2}"/>
              </a:ext>
            </a:extLst>
          </p:cNvPr>
          <p:cNvSpPr txBox="1"/>
          <p:nvPr/>
        </p:nvSpPr>
        <p:spPr>
          <a:xfrm>
            <a:off x="8362336" y="3615019"/>
            <a:ext cx="3085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Reference allele = A</a:t>
            </a:r>
          </a:p>
          <a:p>
            <a:r>
              <a:rPr lang="en-US" dirty="0">
                <a:latin typeface="Aptos" panose="020B0004020202020204" pitchFamily="34" charset="0"/>
              </a:rPr>
              <a:t>Alternate allele = T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Ancestry of interest = Maroon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9F46FB-45A8-9CDD-F7BD-572308684213}"/>
              </a:ext>
            </a:extLst>
          </p:cNvPr>
          <p:cNvSpPr txBox="1"/>
          <p:nvPr/>
        </p:nvSpPr>
        <p:spPr>
          <a:xfrm>
            <a:off x="383889" y="365926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4FF6A4-38F2-2399-EE7B-3910A81EA1D1}"/>
              </a:ext>
            </a:extLst>
          </p:cNvPr>
          <p:cNvSpPr txBox="1"/>
          <p:nvPr/>
        </p:nvSpPr>
        <p:spPr>
          <a:xfrm>
            <a:off x="383889" y="43422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6A0CA8-6F6B-CDCA-0A94-E78AE0252AB8}"/>
              </a:ext>
            </a:extLst>
          </p:cNvPr>
          <p:cNvSpPr/>
          <p:nvPr/>
        </p:nvSpPr>
        <p:spPr>
          <a:xfrm>
            <a:off x="3544528" y="3615019"/>
            <a:ext cx="2035277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465AD8A-5405-6728-1B02-3160952323C1}"/>
              </a:ext>
            </a:extLst>
          </p:cNvPr>
          <p:cNvSpPr txBox="1"/>
          <p:nvPr/>
        </p:nvSpPr>
        <p:spPr>
          <a:xfrm>
            <a:off x="550862" y="1589971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Option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323BFB3-957E-3849-1C6E-8EF112FF448E}"/>
              </a:ext>
            </a:extLst>
          </p:cNvPr>
          <p:cNvCxnSpPr/>
          <p:nvPr/>
        </p:nvCxnSpPr>
        <p:spPr>
          <a:xfrm flipH="1" flipV="1">
            <a:off x="3628102" y="2580968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1A81AD5-F4BD-2DE4-3085-237833529936}"/>
              </a:ext>
            </a:extLst>
          </p:cNvPr>
          <p:cNvCxnSpPr>
            <a:cxnSpLocks/>
          </p:cNvCxnSpPr>
          <p:nvPr/>
        </p:nvCxnSpPr>
        <p:spPr>
          <a:xfrm flipV="1">
            <a:off x="4901379" y="2572011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F72562A-70E4-A51D-48B7-D188BDF5F5E0}"/>
              </a:ext>
            </a:extLst>
          </p:cNvPr>
          <p:cNvSpPr txBox="1"/>
          <p:nvPr/>
        </p:nvSpPr>
        <p:spPr>
          <a:xfrm>
            <a:off x="3635875" y="2216115"/>
            <a:ext cx="192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B2346"/>
                </a:solidFill>
              </a:rPr>
              <a:t>Locus being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43E45-B01F-4C26-9CE7-F0A89BDA5B9F}"/>
              </a:ext>
            </a:extLst>
          </p:cNvPr>
          <p:cNvSpPr txBox="1"/>
          <p:nvPr/>
        </p:nvSpPr>
        <p:spPr>
          <a:xfrm>
            <a:off x="518668" y="5378734"/>
            <a:ext cx="7353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Individual has the ancestry of interest at the locus being tested and has the alternate allele, but </a:t>
            </a:r>
            <a:r>
              <a:rPr lang="en-US" b="1" i="1" dirty="0">
                <a:latin typeface="Aptos" panose="020B0004020202020204" pitchFamily="34" charset="0"/>
              </a:rPr>
              <a:t>the ancestry of interest and the alternate allele do not fall on the same haplotype = 0</a:t>
            </a:r>
          </a:p>
        </p:txBody>
      </p:sp>
    </p:spTree>
    <p:extLst>
      <p:ext uri="{BB962C8B-B14F-4D97-AF65-F5344CB8AC3E}">
        <p14:creationId xmlns:p14="http://schemas.microsoft.com/office/powerpoint/2010/main" val="1069186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F31E-FB70-87AD-6AD7-583202811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6ECAA52D-AEA3-BBF1-C4DC-8AE080B3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4" name="Title 3">
            <a:extLst>
              <a:ext uri="{FF2B5EF4-FFF2-40B4-BE49-F238E27FC236}">
                <a16:creationId xmlns:a16="http://schemas.microsoft.com/office/drawing/2014/main" id="{C98F901F-47AF-1868-24F6-DB9F920D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US" dirty="0"/>
              <a:t>Theory behind GWASs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7DD7DEB1-C042-7038-C070-14977BE4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779934"/>
            <a:ext cx="11122470" cy="644993"/>
          </a:xfrm>
        </p:spPr>
        <p:txBody>
          <a:bodyPr/>
          <a:lstStyle/>
          <a:p>
            <a:r>
              <a:rPr lang="en-US" dirty="0"/>
              <a:t>How do we code this combination?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2126DA-033B-C407-3B5C-04AD6290F473}"/>
              </a:ext>
            </a:extLst>
          </p:cNvPr>
          <p:cNvSpPr/>
          <p:nvPr/>
        </p:nvSpPr>
        <p:spPr>
          <a:xfrm>
            <a:off x="1499463" y="3615019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32A089B-51A9-3343-C78B-7E1B064FE6D8}"/>
              </a:ext>
            </a:extLst>
          </p:cNvPr>
          <p:cNvSpPr/>
          <p:nvPr/>
        </p:nvSpPr>
        <p:spPr>
          <a:xfrm>
            <a:off x="1499463" y="4298275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47B71B-AC53-8353-3859-F05BC615F0A6}"/>
              </a:ext>
            </a:extLst>
          </p:cNvPr>
          <p:cNvSpPr txBox="1"/>
          <p:nvPr/>
        </p:nvSpPr>
        <p:spPr>
          <a:xfrm>
            <a:off x="8362336" y="3615019"/>
            <a:ext cx="3085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Reference allele = A</a:t>
            </a:r>
          </a:p>
          <a:p>
            <a:r>
              <a:rPr lang="en-US" dirty="0">
                <a:latin typeface="Aptos" panose="020B0004020202020204" pitchFamily="34" charset="0"/>
              </a:rPr>
              <a:t>Alternate allele = T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Ancestry of interest = Maroon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2F4786-0FF1-8E2D-FC80-372124C0F508}"/>
              </a:ext>
            </a:extLst>
          </p:cNvPr>
          <p:cNvSpPr txBox="1"/>
          <p:nvPr/>
        </p:nvSpPr>
        <p:spPr>
          <a:xfrm>
            <a:off x="383889" y="365926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EF16E6-89C3-CAB2-9406-3923510C30A8}"/>
              </a:ext>
            </a:extLst>
          </p:cNvPr>
          <p:cNvSpPr txBox="1"/>
          <p:nvPr/>
        </p:nvSpPr>
        <p:spPr>
          <a:xfrm>
            <a:off x="383889" y="43422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BC2C1C-5685-5949-C4C2-8BB2C7BA0D3D}"/>
              </a:ext>
            </a:extLst>
          </p:cNvPr>
          <p:cNvSpPr/>
          <p:nvPr/>
        </p:nvSpPr>
        <p:spPr>
          <a:xfrm>
            <a:off x="3582827" y="4295946"/>
            <a:ext cx="2035277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B14B332-5E9C-130A-3F70-AF8AC2D00FF4}"/>
              </a:ext>
            </a:extLst>
          </p:cNvPr>
          <p:cNvSpPr txBox="1"/>
          <p:nvPr/>
        </p:nvSpPr>
        <p:spPr>
          <a:xfrm>
            <a:off x="550862" y="1589971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Option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8663332-8F90-201D-A3BA-49BC632B61FB}"/>
              </a:ext>
            </a:extLst>
          </p:cNvPr>
          <p:cNvCxnSpPr/>
          <p:nvPr/>
        </p:nvCxnSpPr>
        <p:spPr>
          <a:xfrm flipH="1" flipV="1">
            <a:off x="3628102" y="2580968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DBA4D9-FC53-B234-9EB9-A78EFA7F95FA}"/>
              </a:ext>
            </a:extLst>
          </p:cNvPr>
          <p:cNvCxnSpPr>
            <a:cxnSpLocks/>
          </p:cNvCxnSpPr>
          <p:nvPr/>
        </p:nvCxnSpPr>
        <p:spPr>
          <a:xfrm flipV="1">
            <a:off x="4901379" y="2572011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B7FAAF8-552F-3E32-2AF6-386AF5B6F24B}"/>
              </a:ext>
            </a:extLst>
          </p:cNvPr>
          <p:cNvSpPr txBox="1"/>
          <p:nvPr/>
        </p:nvSpPr>
        <p:spPr>
          <a:xfrm>
            <a:off x="3635875" y="2216115"/>
            <a:ext cx="192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B2346"/>
                </a:solidFill>
              </a:rPr>
              <a:t>Locus being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75D7E-DFBA-F7F0-BFB4-90F5DD6B5E3A}"/>
              </a:ext>
            </a:extLst>
          </p:cNvPr>
          <p:cNvSpPr txBox="1"/>
          <p:nvPr/>
        </p:nvSpPr>
        <p:spPr>
          <a:xfrm>
            <a:off x="518668" y="5378734"/>
            <a:ext cx="7353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Individual has the ancestry of interest at the locus being tested and has the alternate allele, but </a:t>
            </a:r>
            <a:r>
              <a:rPr lang="en-US" b="1" i="1" dirty="0">
                <a:latin typeface="Aptos" panose="020B0004020202020204" pitchFamily="34" charset="0"/>
              </a:rPr>
              <a:t>the ancestry of interest and the alternate allele do not fall on the same haplotype = 0</a:t>
            </a:r>
          </a:p>
        </p:txBody>
      </p:sp>
    </p:spTree>
    <p:extLst>
      <p:ext uri="{BB962C8B-B14F-4D97-AF65-F5344CB8AC3E}">
        <p14:creationId xmlns:p14="http://schemas.microsoft.com/office/powerpoint/2010/main" val="878122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32B78-B1DF-84E7-F00A-6BF5EF8ED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ABDE20CD-E060-E736-075A-B6368C397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4" name="Title 3">
            <a:extLst>
              <a:ext uri="{FF2B5EF4-FFF2-40B4-BE49-F238E27FC236}">
                <a16:creationId xmlns:a16="http://schemas.microsoft.com/office/drawing/2014/main" id="{54BE9079-FBD1-811B-F780-54CD929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US" dirty="0"/>
              <a:t>Theory behind GWASs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BCC7058-2F7A-8CCE-56A1-B84E8F03B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779934"/>
            <a:ext cx="11122470" cy="644993"/>
          </a:xfrm>
        </p:spPr>
        <p:txBody>
          <a:bodyPr/>
          <a:lstStyle/>
          <a:p>
            <a:r>
              <a:rPr lang="en-US" dirty="0"/>
              <a:t>How do we code this combination?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513B7A2-6D11-3815-3589-7F64B46698FF}"/>
              </a:ext>
            </a:extLst>
          </p:cNvPr>
          <p:cNvSpPr/>
          <p:nvPr/>
        </p:nvSpPr>
        <p:spPr>
          <a:xfrm>
            <a:off x="1499463" y="3615019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1FC9D2F-2B5D-0DDB-29F2-E64B48F1733C}"/>
              </a:ext>
            </a:extLst>
          </p:cNvPr>
          <p:cNvSpPr/>
          <p:nvPr/>
        </p:nvSpPr>
        <p:spPr>
          <a:xfrm>
            <a:off x="1499463" y="4298275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C7D5A6A-5339-E20B-83BE-BC5149810938}"/>
              </a:ext>
            </a:extLst>
          </p:cNvPr>
          <p:cNvSpPr txBox="1"/>
          <p:nvPr/>
        </p:nvSpPr>
        <p:spPr>
          <a:xfrm>
            <a:off x="8362336" y="3615019"/>
            <a:ext cx="3085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Reference allele = A</a:t>
            </a:r>
          </a:p>
          <a:p>
            <a:r>
              <a:rPr lang="en-US" dirty="0">
                <a:latin typeface="Aptos" panose="020B0004020202020204" pitchFamily="34" charset="0"/>
              </a:rPr>
              <a:t>Alternate allele = T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Ancestry of interest = Maroon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80DD8F4-1062-05C2-5B07-C69F67BE5B8F}"/>
              </a:ext>
            </a:extLst>
          </p:cNvPr>
          <p:cNvSpPr txBox="1"/>
          <p:nvPr/>
        </p:nvSpPr>
        <p:spPr>
          <a:xfrm>
            <a:off x="383889" y="365926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8EF589-DE16-A3CD-4A03-684F02DE28AB}"/>
              </a:ext>
            </a:extLst>
          </p:cNvPr>
          <p:cNvSpPr txBox="1"/>
          <p:nvPr/>
        </p:nvSpPr>
        <p:spPr>
          <a:xfrm>
            <a:off x="383889" y="43422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F7146E7-7643-4413-9FB6-1963E9F99CEA}"/>
              </a:ext>
            </a:extLst>
          </p:cNvPr>
          <p:cNvSpPr/>
          <p:nvPr/>
        </p:nvSpPr>
        <p:spPr>
          <a:xfrm>
            <a:off x="3544528" y="3615019"/>
            <a:ext cx="2035277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CBC2AA-D55C-8613-CF92-E2A336F4B0ED}"/>
              </a:ext>
            </a:extLst>
          </p:cNvPr>
          <p:cNvSpPr txBox="1"/>
          <p:nvPr/>
        </p:nvSpPr>
        <p:spPr>
          <a:xfrm>
            <a:off x="550862" y="1589971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Option 3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4979403-07DF-5347-8030-8A3E2851147A}"/>
              </a:ext>
            </a:extLst>
          </p:cNvPr>
          <p:cNvCxnSpPr/>
          <p:nvPr/>
        </p:nvCxnSpPr>
        <p:spPr>
          <a:xfrm flipH="1" flipV="1">
            <a:off x="3628102" y="2580968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F7B52D-4670-3F12-F8AA-CC3C6190AA11}"/>
              </a:ext>
            </a:extLst>
          </p:cNvPr>
          <p:cNvCxnSpPr>
            <a:cxnSpLocks/>
          </p:cNvCxnSpPr>
          <p:nvPr/>
        </p:nvCxnSpPr>
        <p:spPr>
          <a:xfrm flipV="1">
            <a:off x="4901379" y="2572011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671C4C9-49F7-936F-E5C0-E925E1DB7665}"/>
              </a:ext>
            </a:extLst>
          </p:cNvPr>
          <p:cNvSpPr txBox="1"/>
          <p:nvPr/>
        </p:nvSpPr>
        <p:spPr>
          <a:xfrm>
            <a:off x="3639363" y="2230342"/>
            <a:ext cx="192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B2346"/>
                </a:solidFill>
              </a:rPr>
              <a:t>Locus being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AA291-49DE-D450-1459-52850C09D37E}"/>
              </a:ext>
            </a:extLst>
          </p:cNvPr>
          <p:cNvSpPr txBox="1"/>
          <p:nvPr/>
        </p:nvSpPr>
        <p:spPr>
          <a:xfrm>
            <a:off x="522260" y="5516956"/>
            <a:ext cx="832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Individual has the ancestry of interest at the locus being tested and has the alternate </a:t>
            </a:r>
            <a:r>
              <a:rPr lang="en-US" b="1" i="1" dirty="0">
                <a:latin typeface="Aptos" panose="020B0004020202020204" pitchFamily="34" charset="0"/>
              </a:rPr>
              <a:t>allele on the same haplotype = 1</a:t>
            </a:r>
          </a:p>
        </p:txBody>
      </p:sp>
    </p:spTree>
    <p:extLst>
      <p:ext uri="{BB962C8B-B14F-4D97-AF65-F5344CB8AC3E}">
        <p14:creationId xmlns:p14="http://schemas.microsoft.com/office/powerpoint/2010/main" val="101737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EDDA0-40A0-13F2-EF54-2DEE2E61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2FA79A0A-668E-6CE4-181C-186E9F84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4" name="Title 3">
            <a:extLst>
              <a:ext uri="{FF2B5EF4-FFF2-40B4-BE49-F238E27FC236}">
                <a16:creationId xmlns:a16="http://schemas.microsoft.com/office/drawing/2014/main" id="{E8400605-378D-B7F6-C76D-6137DC17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US" dirty="0"/>
              <a:t>Theory behind GWASs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BD582F0C-F51B-DCBD-6D31-BFBF49834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2" y="779934"/>
            <a:ext cx="11122470" cy="644993"/>
          </a:xfrm>
        </p:spPr>
        <p:txBody>
          <a:bodyPr/>
          <a:lstStyle/>
          <a:p>
            <a:r>
              <a:rPr lang="en-US" dirty="0"/>
              <a:t>How do we code this combination?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0BE168D-71B5-04C6-7D88-99FA56A0A72D}"/>
              </a:ext>
            </a:extLst>
          </p:cNvPr>
          <p:cNvSpPr/>
          <p:nvPr/>
        </p:nvSpPr>
        <p:spPr>
          <a:xfrm>
            <a:off x="1499463" y="3615019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E49D0556-D946-C468-1B43-FAA20A524ABE}"/>
              </a:ext>
            </a:extLst>
          </p:cNvPr>
          <p:cNvSpPr/>
          <p:nvPr/>
        </p:nvSpPr>
        <p:spPr>
          <a:xfrm>
            <a:off x="1499463" y="4298275"/>
            <a:ext cx="6209071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534F93-3808-4D50-138D-4AF7B0BD49D0}"/>
              </a:ext>
            </a:extLst>
          </p:cNvPr>
          <p:cNvSpPr txBox="1"/>
          <p:nvPr/>
        </p:nvSpPr>
        <p:spPr>
          <a:xfrm>
            <a:off x="8362336" y="3615019"/>
            <a:ext cx="3085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Reference allele = A</a:t>
            </a:r>
          </a:p>
          <a:p>
            <a:r>
              <a:rPr lang="en-US" dirty="0">
                <a:latin typeface="Aptos" panose="020B0004020202020204" pitchFamily="34" charset="0"/>
              </a:rPr>
              <a:t>Alternate allele = T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Ancestry of interest = Maroon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4172B4-B54F-5AD7-165E-6EE645B0BC1F}"/>
              </a:ext>
            </a:extLst>
          </p:cNvPr>
          <p:cNvSpPr txBox="1"/>
          <p:nvPr/>
        </p:nvSpPr>
        <p:spPr>
          <a:xfrm>
            <a:off x="383889" y="365926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5315B4-D824-9FE4-A567-CD4600BD5BD6}"/>
              </a:ext>
            </a:extLst>
          </p:cNvPr>
          <p:cNvSpPr txBox="1"/>
          <p:nvPr/>
        </p:nvSpPr>
        <p:spPr>
          <a:xfrm>
            <a:off x="383889" y="43422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Allele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68596D8-9C58-7D84-0CAB-47EA84BB8646}"/>
              </a:ext>
            </a:extLst>
          </p:cNvPr>
          <p:cNvSpPr/>
          <p:nvPr/>
        </p:nvSpPr>
        <p:spPr>
          <a:xfrm>
            <a:off x="3544528" y="3615019"/>
            <a:ext cx="2035277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4886-F63D-9ABA-4F70-78E3C9BB8B06}"/>
              </a:ext>
            </a:extLst>
          </p:cNvPr>
          <p:cNvSpPr txBox="1"/>
          <p:nvPr/>
        </p:nvSpPr>
        <p:spPr>
          <a:xfrm>
            <a:off x="550862" y="1589971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Option 3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DF690FB-B2F5-B1AD-3C3A-6D1C90A23771}"/>
              </a:ext>
            </a:extLst>
          </p:cNvPr>
          <p:cNvCxnSpPr/>
          <p:nvPr/>
        </p:nvCxnSpPr>
        <p:spPr>
          <a:xfrm flipH="1" flipV="1">
            <a:off x="3628102" y="2580968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1751B12-2F73-BFA4-FAF4-8D18803B5C64}"/>
              </a:ext>
            </a:extLst>
          </p:cNvPr>
          <p:cNvCxnSpPr>
            <a:cxnSpLocks/>
          </p:cNvCxnSpPr>
          <p:nvPr/>
        </p:nvCxnSpPr>
        <p:spPr>
          <a:xfrm flipV="1">
            <a:off x="4901379" y="2572011"/>
            <a:ext cx="678426" cy="10340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A995AE0-47B7-870F-C4DB-22BB26AD153A}"/>
              </a:ext>
            </a:extLst>
          </p:cNvPr>
          <p:cNvSpPr txBox="1"/>
          <p:nvPr/>
        </p:nvSpPr>
        <p:spPr>
          <a:xfrm>
            <a:off x="3639363" y="2230342"/>
            <a:ext cx="192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B2346"/>
                </a:solidFill>
              </a:rPr>
              <a:t>Locus being tested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7734A-9969-C2C3-4876-2DC9568FE2C7}"/>
              </a:ext>
            </a:extLst>
          </p:cNvPr>
          <p:cNvSpPr txBox="1"/>
          <p:nvPr/>
        </p:nvSpPr>
        <p:spPr>
          <a:xfrm>
            <a:off x="522260" y="5516956"/>
            <a:ext cx="832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Individual has two loci of the ancestry of interest at the locus being tested and has two alternate </a:t>
            </a:r>
            <a:r>
              <a:rPr lang="en-US" b="1" i="1" dirty="0">
                <a:latin typeface="Aptos" panose="020B0004020202020204" pitchFamily="34" charset="0"/>
              </a:rPr>
              <a:t>alleles on the same haplotype =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AF72E-DF7C-F6CE-1350-1B6611A6CA3E}"/>
              </a:ext>
            </a:extLst>
          </p:cNvPr>
          <p:cNvSpPr/>
          <p:nvPr/>
        </p:nvSpPr>
        <p:spPr>
          <a:xfrm>
            <a:off x="3544528" y="4298275"/>
            <a:ext cx="2035277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326223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BA38A9-7823-BFC1-636B-B85B06B0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Plot </a:t>
            </a:r>
          </a:p>
        </p:txBody>
      </p:sp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D505BD8D-05DF-3EC8-EFAC-7CF7585F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39" y="1629871"/>
            <a:ext cx="10441521" cy="47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3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728CC-9C4B-743A-32ED-1BE00BAE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28" y="3429000"/>
            <a:ext cx="8328565" cy="1019176"/>
          </a:xfrm>
        </p:spPr>
        <p:txBody>
          <a:bodyPr/>
          <a:lstStyle/>
          <a:p>
            <a:r>
              <a:rPr lang="en-US" dirty="0"/>
              <a:t>Preparing the files - Demonstration</a:t>
            </a:r>
          </a:p>
        </p:txBody>
      </p:sp>
      <p:pic>
        <p:nvPicPr>
          <p:cNvPr id="5" name="Picture 4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A11C403D-2D24-30EC-8BF6-16D112E50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85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D13D5-CA19-1A24-BC5B-0ABAFADAC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B2BA48-D59D-7EA2-F836-BA8EC4FF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models   </a:t>
            </a:r>
          </a:p>
        </p:txBody>
      </p:sp>
      <p:pic>
        <p:nvPicPr>
          <p:cNvPr id="6" name="Picture 5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21B792BA-9833-068D-2768-E04E91FC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5498FE-6914-EB6F-D8E9-6ECC35E42604}"/>
              </a:ext>
            </a:extLst>
          </p:cNvPr>
          <p:cNvSpPr txBox="1"/>
          <p:nvPr/>
        </p:nvSpPr>
        <p:spPr>
          <a:xfrm>
            <a:off x="518668" y="83295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79962"/>
                </a:solidFill>
              </a:rPr>
              <a:t>https://</a:t>
            </a:r>
            <a:r>
              <a:rPr lang="en-US" dirty="0" err="1">
                <a:solidFill>
                  <a:srgbClr val="B79962"/>
                </a:solidFill>
              </a:rPr>
              <a:t>github.com</a:t>
            </a:r>
            <a:r>
              <a:rPr lang="en-US" dirty="0">
                <a:solidFill>
                  <a:srgbClr val="B79962"/>
                </a:solidFill>
              </a:rPr>
              <a:t>/</a:t>
            </a:r>
            <a:r>
              <a:rPr lang="en-US" dirty="0" err="1">
                <a:solidFill>
                  <a:srgbClr val="B79962"/>
                </a:solidFill>
              </a:rPr>
              <a:t>TBHostGenetics</a:t>
            </a:r>
            <a:r>
              <a:rPr lang="en-US" dirty="0">
                <a:solidFill>
                  <a:srgbClr val="B79962"/>
                </a:solidFill>
              </a:rPr>
              <a:t>/LAAA-model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8C02D5-4467-8C3F-B692-16FD92E4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17" y="1588348"/>
            <a:ext cx="9649825" cy="443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89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E82B1-A9CE-9B7E-5C60-3852329A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47BDEE-AA21-528C-667F-021BA2EE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28" y="3429000"/>
            <a:ext cx="8328565" cy="1019176"/>
          </a:xfrm>
        </p:spPr>
        <p:txBody>
          <a:bodyPr/>
          <a:lstStyle/>
          <a:p>
            <a:r>
              <a:rPr lang="en-US" dirty="0"/>
              <a:t>Running the LAAA models - Demonstration</a:t>
            </a:r>
          </a:p>
        </p:txBody>
      </p:sp>
      <p:pic>
        <p:nvPicPr>
          <p:cNvPr id="5" name="Picture 4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87DF88B6-38DE-0CAE-9429-182DE7274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5A6F81-BEB0-F8EB-AC11-E641679AA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893325"/>
            <a:ext cx="5882132" cy="34042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Aptos Black" panose="020B0004020202020204" pitchFamily="34" charset="0"/>
              </a:rPr>
              <a:t>Linkage disequilibrium (LD) </a:t>
            </a:r>
            <a:r>
              <a:rPr lang="en-US" dirty="0">
                <a:latin typeface="Aptos" panose="020B0004020202020204" pitchFamily="34" charset="0"/>
              </a:rPr>
              <a:t>is the non-random association between alleles at separate but linked loci in a population (normally the result of the alleles lying within a common haplotype). </a:t>
            </a:r>
          </a:p>
          <a:p>
            <a:pPr marL="0" indent="0" algn="just">
              <a:buNone/>
            </a:pPr>
            <a:r>
              <a:rPr lang="en-US" dirty="0">
                <a:latin typeface="Aptos" panose="020B0004020202020204" pitchFamily="34" charset="0"/>
              </a:rPr>
              <a:t>This means that these </a:t>
            </a:r>
            <a:r>
              <a:rPr lang="en-US" b="1" dirty="0">
                <a:latin typeface="Aptos Black" panose="020B0004020202020204" pitchFamily="34" charset="0"/>
              </a:rPr>
              <a:t>alleles</a:t>
            </a:r>
            <a:r>
              <a:rPr lang="en-US" dirty="0">
                <a:latin typeface="Aptos" panose="020B0004020202020204" pitchFamily="34" charset="0"/>
              </a:rPr>
              <a:t> are typically </a:t>
            </a:r>
            <a:r>
              <a:rPr lang="en-US" b="1" dirty="0">
                <a:latin typeface="Aptos Black" panose="020B0004020202020204" pitchFamily="34" charset="0"/>
              </a:rPr>
              <a:t>inherited together.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9D9BE-4683-09A0-60ED-1AA7D4F23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7" y="873457"/>
            <a:ext cx="6646407" cy="2555543"/>
          </a:xfrm>
        </p:spPr>
        <p:txBody>
          <a:bodyPr>
            <a:normAutofit/>
          </a:bodyPr>
          <a:lstStyle/>
          <a:p>
            <a:r>
              <a:rPr lang="en-US" dirty="0"/>
              <a:t>Linkage disequilibrium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BAE3AF-BCF5-EBB3-49EB-702CB026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before we start</a:t>
            </a:r>
          </a:p>
        </p:txBody>
      </p:sp>
      <p:pic>
        <p:nvPicPr>
          <p:cNvPr id="6" name="Picture 5" descr="A screenshot of a diagram&#10;&#10;Description automatically generated">
            <a:extLst>
              <a:ext uri="{FF2B5EF4-FFF2-40B4-BE49-F238E27FC236}">
                <a16:creationId xmlns:a16="http://schemas.microsoft.com/office/drawing/2014/main" id="{4D8C470B-3BE4-6B7C-6901-C7230FF65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087"/>
          <a:stretch/>
        </p:blipFill>
        <p:spPr>
          <a:xfrm>
            <a:off x="6836430" y="1446927"/>
            <a:ext cx="4645831" cy="5137942"/>
          </a:xfrm>
          <a:prstGeom prst="rect">
            <a:avLst/>
          </a:prstGeom>
        </p:spPr>
      </p:pic>
      <p:pic>
        <p:nvPicPr>
          <p:cNvPr id="7" name="Picture 6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9999734B-6E92-742E-7322-FEB291A83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6DBA-E271-ABC2-92BC-DE37E8A6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 our data’s global ancestry proportions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710755A-CBA7-9C52-292D-9435CBC4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80" y="1882713"/>
            <a:ext cx="5508505" cy="4688728"/>
          </a:xfrm>
          <a:prstGeom prst="rect">
            <a:avLst/>
          </a:prstGeom>
        </p:spPr>
      </p:pic>
      <p:pic>
        <p:nvPicPr>
          <p:cNvPr id="6" name="Picture 5" descr="A graph with many colored dots&#10;&#10;AI-generated content may be incorrect.">
            <a:extLst>
              <a:ext uri="{FF2B5EF4-FFF2-40B4-BE49-F238E27FC236}">
                <a16:creationId xmlns:a16="http://schemas.microsoft.com/office/drawing/2014/main" id="{0F5EAEAA-DDF5-C299-C1B1-A808D61E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4" y="1628574"/>
            <a:ext cx="5702808" cy="45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32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056D-70AA-F24B-3427-365D61BD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4746059" cy="1019176"/>
          </a:xfrm>
        </p:spPr>
        <p:txBody>
          <a:bodyPr/>
          <a:lstStyle/>
          <a:p>
            <a:r>
              <a:rPr lang="en-US" dirty="0" err="1"/>
              <a:t>PopGen</a:t>
            </a:r>
            <a:r>
              <a:rPr lang="en-US" dirty="0"/>
              <a:t>-workshop GitHub page</a:t>
            </a:r>
          </a:p>
        </p:txBody>
      </p:sp>
      <p:pic>
        <p:nvPicPr>
          <p:cNvPr id="5" name="Picture 4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F520BCAA-FE35-0F9C-0A7B-FC3989BE9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pic>
        <p:nvPicPr>
          <p:cNvPr id="4" name="Picture 3" descr="A screenshot of a workshop&#10;&#10;Description automatically generated">
            <a:extLst>
              <a:ext uri="{FF2B5EF4-FFF2-40B4-BE49-F238E27FC236}">
                <a16:creationId xmlns:a16="http://schemas.microsoft.com/office/drawing/2014/main" id="{9E69A5DB-5CA3-C688-AD79-BC2EAF6D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19" t="12161" r="3703" b="1901"/>
          <a:stretch/>
        </p:blipFill>
        <p:spPr>
          <a:xfrm>
            <a:off x="678873" y="1662546"/>
            <a:ext cx="7148945" cy="4405746"/>
          </a:xfrm>
          <a:prstGeom prst="rect">
            <a:avLst/>
          </a:prstGeom>
        </p:spPr>
      </p:pic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EE6AC950-65E2-B989-8DCA-87D37C63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825" y="2133600"/>
            <a:ext cx="3029783" cy="2938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B0417D-E8F5-E409-3BA5-A4B37C86D552}"/>
              </a:ext>
            </a:extLst>
          </p:cNvPr>
          <p:cNvSpPr txBox="1"/>
          <p:nvPr/>
        </p:nvSpPr>
        <p:spPr>
          <a:xfrm>
            <a:off x="8135825" y="5155322"/>
            <a:ext cx="3477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  <a:hlinkClick r:id="rId5"/>
              </a:rPr>
              <a:t>https://github.com/TBHostGenetics/PopGen-workshop</a:t>
            </a:r>
            <a:endParaRPr lang="en-US" sz="1600" dirty="0">
              <a:latin typeface="Aptos" panose="020B0004020202020204" pitchFamily="34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7487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77987E-E3F9-5777-4164-0BDB93566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11" y="1782096"/>
            <a:ext cx="11821378" cy="4414600"/>
          </a:xfrm>
        </p:spPr>
        <p:txBody>
          <a:bodyPr>
            <a:normAutofit/>
          </a:bodyPr>
          <a:lstStyle/>
          <a:p>
            <a:r>
              <a:rPr lang="en-ZA" sz="2000" i="0" u="none" strike="noStrike" dirty="0">
                <a:solidFill>
                  <a:srgbClr val="4D5356"/>
                </a:solidFill>
                <a:effectLst/>
                <a:latin typeface="+mj-lt"/>
              </a:rPr>
              <a:t>Duan Q, Xu Z, </a:t>
            </a:r>
            <a:r>
              <a:rPr lang="en-ZA" sz="2000" i="0" u="none" strike="noStrike" dirty="0" err="1">
                <a:solidFill>
                  <a:srgbClr val="4D5356"/>
                </a:solidFill>
                <a:effectLst/>
                <a:latin typeface="+mj-lt"/>
              </a:rPr>
              <a:t>Raffield</a:t>
            </a:r>
            <a:r>
              <a:rPr lang="en-ZA" sz="2000" i="0" u="none" strike="noStrike" dirty="0">
                <a:solidFill>
                  <a:srgbClr val="4D5356"/>
                </a:solidFill>
                <a:effectLst/>
                <a:latin typeface="+mj-lt"/>
              </a:rPr>
              <a:t> LM, Chang S, Wu D, Lange EM, Reiner AP, Li Y. A robust and powerful two-step testing procedure for local ancestry adjusted allelic association analysis in admixed populations. Genet </a:t>
            </a:r>
            <a:r>
              <a:rPr lang="en-ZA" sz="2000" i="0" u="none" strike="noStrike" dirty="0" err="1">
                <a:solidFill>
                  <a:srgbClr val="4D5356"/>
                </a:solidFill>
                <a:effectLst/>
                <a:latin typeface="+mj-lt"/>
              </a:rPr>
              <a:t>Epidemiol</a:t>
            </a:r>
            <a:r>
              <a:rPr lang="en-ZA" sz="2000" i="0" u="none" strike="noStrike" dirty="0">
                <a:solidFill>
                  <a:srgbClr val="4D5356"/>
                </a:solidFill>
                <a:effectLst/>
                <a:latin typeface="+mj-lt"/>
              </a:rPr>
              <a:t>. 2018 Apr;42(3):288-302. </a:t>
            </a:r>
            <a:r>
              <a:rPr lang="en-ZA" sz="2000" i="0" u="none" strike="noStrike" dirty="0" err="1">
                <a:solidFill>
                  <a:srgbClr val="4D5356"/>
                </a:solidFill>
                <a:effectLst/>
                <a:latin typeface="+mj-lt"/>
              </a:rPr>
              <a:t>doi</a:t>
            </a:r>
            <a:r>
              <a:rPr lang="en-ZA" sz="2000" i="0" u="none" strike="noStrike" dirty="0">
                <a:solidFill>
                  <a:srgbClr val="4D5356"/>
                </a:solidFill>
                <a:effectLst/>
                <a:latin typeface="+mj-lt"/>
              </a:rPr>
              <a:t>: 10.1002/gepi.22104. </a:t>
            </a:r>
            <a:r>
              <a:rPr lang="en-ZA" sz="2000" i="0" u="none" strike="noStrike" dirty="0" err="1">
                <a:solidFill>
                  <a:srgbClr val="4D5356"/>
                </a:solidFill>
                <a:effectLst/>
                <a:latin typeface="+mj-lt"/>
              </a:rPr>
              <a:t>Epub</a:t>
            </a:r>
            <a:r>
              <a:rPr lang="en-ZA" sz="2000" i="0" u="none" strike="noStrike" dirty="0">
                <a:solidFill>
                  <a:srgbClr val="4D5356"/>
                </a:solidFill>
                <a:effectLst/>
                <a:latin typeface="+mj-lt"/>
              </a:rPr>
              <a:t> 2017 Dec 10. PMID: 29226381; PMCID: PMC5851818.</a:t>
            </a:r>
          </a:p>
          <a:p>
            <a:r>
              <a:rPr lang="en-ZA" sz="2000" b="0" i="0" u="none" strike="noStrike" dirty="0">
                <a:solidFill>
                  <a:srgbClr val="4D5356"/>
                </a:solidFill>
                <a:effectLst/>
                <a:latin typeface="+mj-lt"/>
              </a:rPr>
              <a:t>Swart Y, Uren C, van Helden P, </a:t>
            </a:r>
            <a:r>
              <a:rPr lang="en-ZA" sz="2000" b="0" i="0" u="none" strike="noStrike" dirty="0" err="1">
                <a:solidFill>
                  <a:srgbClr val="4D5356"/>
                </a:solidFill>
                <a:effectLst/>
                <a:latin typeface="+mj-lt"/>
              </a:rPr>
              <a:t>Hoal</a:t>
            </a:r>
            <a:r>
              <a:rPr lang="en-ZA" sz="2000" b="0" i="0" u="none" strike="noStrike" dirty="0">
                <a:solidFill>
                  <a:srgbClr val="4D5356"/>
                </a:solidFill>
                <a:effectLst/>
                <a:latin typeface="+mj-lt"/>
              </a:rPr>
              <a:t> E and </a:t>
            </a:r>
            <a:r>
              <a:rPr lang="en-ZA" sz="2000" b="0" i="0" u="none" strike="noStrike" dirty="0" err="1">
                <a:solidFill>
                  <a:srgbClr val="4D5356"/>
                </a:solidFill>
                <a:effectLst/>
                <a:latin typeface="+mj-lt"/>
              </a:rPr>
              <a:t>Möller</a:t>
            </a:r>
            <a:r>
              <a:rPr lang="en-ZA" sz="2000" b="0" i="0" u="none" strike="noStrike" dirty="0">
                <a:solidFill>
                  <a:srgbClr val="4D5356"/>
                </a:solidFill>
                <a:effectLst/>
                <a:latin typeface="+mj-lt"/>
              </a:rPr>
              <a:t> M (2021) Local Ancestry Adjusted Allelic Association Analysis Robustly Captures Tuberculosis Susceptibility Loci. </a:t>
            </a:r>
            <a:r>
              <a:rPr lang="en-ZA" sz="2000" b="0" i="1" u="none" strike="noStrike" dirty="0">
                <a:solidFill>
                  <a:srgbClr val="4D5356"/>
                </a:solidFill>
                <a:effectLst/>
                <a:latin typeface="+mj-lt"/>
              </a:rPr>
              <a:t>Front. Genet.</a:t>
            </a:r>
            <a:r>
              <a:rPr lang="en-ZA" sz="2000" b="0" i="0" u="none" strike="noStrike" dirty="0">
                <a:solidFill>
                  <a:srgbClr val="4D5356"/>
                </a:solidFill>
                <a:effectLst/>
                <a:latin typeface="+mj-lt"/>
              </a:rPr>
              <a:t>12:716558. </a:t>
            </a:r>
            <a:r>
              <a:rPr lang="en-ZA" sz="2000" b="0" i="0" u="none" strike="noStrike" dirty="0" err="1">
                <a:solidFill>
                  <a:srgbClr val="4D5356"/>
                </a:solidFill>
                <a:effectLst/>
                <a:latin typeface="+mj-lt"/>
              </a:rPr>
              <a:t>doi</a:t>
            </a:r>
            <a:r>
              <a:rPr lang="en-ZA" sz="2000" b="0" i="0" u="none" strike="noStrike" dirty="0">
                <a:solidFill>
                  <a:srgbClr val="4D5356"/>
                </a:solidFill>
                <a:effectLst/>
                <a:latin typeface="+mj-lt"/>
              </a:rPr>
              <a:t>: 10.3389/fgene.2021.716558. </a:t>
            </a:r>
            <a:endParaRPr lang="en-ZA" sz="1600" dirty="0">
              <a:effectLst/>
              <a:latin typeface="Helvetica" pitchFamily="2" charset="0"/>
            </a:endParaRPr>
          </a:p>
          <a:p>
            <a:r>
              <a:rPr lang="en-ZA" sz="2000" dirty="0">
                <a:solidFill>
                  <a:srgbClr val="4D5356"/>
                </a:solidFill>
                <a:effectLst/>
                <a:latin typeface="+mj-lt"/>
              </a:rPr>
              <a:t>Swart Y, van </a:t>
            </a:r>
            <a:r>
              <a:rPr lang="en-ZA" sz="2000" dirty="0" err="1">
                <a:solidFill>
                  <a:srgbClr val="4D5356"/>
                </a:solidFill>
                <a:effectLst/>
                <a:latin typeface="+mj-lt"/>
              </a:rPr>
              <a:t>Eeden</a:t>
            </a:r>
            <a:r>
              <a:rPr lang="en-ZA" sz="2000" dirty="0">
                <a:solidFill>
                  <a:srgbClr val="4D5356"/>
                </a:solidFill>
                <a:effectLst/>
                <a:latin typeface="+mj-lt"/>
              </a:rPr>
              <a:t> G, Uren C, van der Spuy G, Tromp G, et al. (2022) GWAS in the southern African context. </a:t>
            </a:r>
            <a:r>
              <a:rPr lang="en-ZA" sz="2000" i="1" dirty="0">
                <a:solidFill>
                  <a:srgbClr val="4D5356"/>
                </a:solidFill>
                <a:effectLst/>
                <a:latin typeface="+mj-lt"/>
              </a:rPr>
              <a:t>PLOS ONE </a:t>
            </a:r>
            <a:r>
              <a:rPr lang="en-ZA" sz="2000" dirty="0">
                <a:solidFill>
                  <a:srgbClr val="4D5356"/>
                </a:solidFill>
                <a:effectLst/>
                <a:latin typeface="+mj-lt"/>
              </a:rPr>
              <a:t>17(9): e0264657.https://</a:t>
            </a:r>
            <a:r>
              <a:rPr lang="en-ZA" sz="2000" dirty="0" err="1">
                <a:solidFill>
                  <a:srgbClr val="4D5356"/>
                </a:solidFill>
                <a:effectLst/>
                <a:latin typeface="+mj-lt"/>
              </a:rPr>
              <a:t>doi.org</a:t>
            </a:r>
            <a:r>
              <a:rPr lang="en-ZA" sz="2000" dirty="0">
                <a:solidFill>
                  <a:srgbClr val="4D5356"/>
                </a:solidFill>
                <a:effectLst/>
                <a:latin typeface="+mj-lt"/>
              </a:rPr>
              <a:t>/10.1371/journal.pone.0264657. </a:t>
            </a:r>
          </a:p>
          <a:p>
            <a:r>
              <a:rPr lang="en-US" sz="2000" dirty="0">
                <a:solidFill>
                  <a:srgbClr val="4D5356"/>
                </a:solidFill>
                <a:latin typeface="+mj-lt"/>
              </a:rPr>
              <a:t>Croock D, Swart Y, Schurz H, Petersen D, Möller M and Uren C (2024) Confirmation of HLA-II associations with TB susceptibility in admixed African samples. </a:t>
            </a:r>
            <a:r>
              <a:rPr lang="en-US" sz="2000" i="1" dirty="0" err="1">
                <a:solidFill>
                  <a:srgbClr val="4D5356"/>
                </a:solidFill>
                <a:latin typeface="+mj-lt"/>
              </a:rPr>
              <a:t>eLife</a:t>
            </a:r>
            <a:r>
              <a:rPr lang="en-US" sz="2000" i="1" dirty="0">
                <a:solidFill>
                  <a:srgbClr val="4D5356"/>
                </a:solidFill>
                <a:latin typeface="+mj-lt"/>
              </a:rPr>
              <a:t>. </a:t>
            </a:r>
            <a:r>
              <a:rPr lang="en-US" sz="2000" dirty="0">
                <a:solidFill>
                  <a:srgbClr val="4D5356"/>
                </a:solidFill>
                <a:latin typeface="+mj-lt"/>
              </a:rPr>
              <a:t>13:RP99200. https://</a:t>
            </a:r>
            <a:r>
              <a:rPr lang="en-US" sz="2000" dirty="0" err="1">
                <a:solidFill>
                  <a:srgbClr val="4D5356"/>
                </a:solidFill>
                <a:latin typeface="+mj-lt"/>
              </a:rPr>
              <a:t>doi.org</a:t>
            </a:r>
            <a:r>
              <a:rPr lang="en-US" sz="2000" dirty="0">
                <a:solidFill>
                  <a:srgbClr val="4D5356"/>
                </a:solidFill>
                <a:latin typeface="+mj-lt"/>
              </a:rPr>
              <a:t>/10.7554/eLife.99200.2.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E8C8A-67CE-0ACB-4017-8DB8A83EE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19ACCC-2038-B1FE-F105-0A3BA799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pic>
        <p:nvPicPr>
          <p:cNvPr id="5" name="Picture 4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91C74316-C1BF-6549-B361-8CA5A56FD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sp>
        <p:nvSpPr>
          <p:cNvPr id="6" name="Round Single Corner of Rectangle ">
            <a:extLst>
              <a:ext uri="{FF2B5EF4-FFF2-40B4-BE49-F238E27FC236}">
                <a16:creationId xmlns:a16="http://schemas.microsoft.com/office/drawing/2014/main" id="{A2A7F4FA-0D31-47C4-81F2-46112F27E962}"/>
              </a:ext>
            </a:extLst>
          </p:cNvPr>
          <p:cNvSpPr/>
          <p:nvPr/>
        </p:nvSpPr>
        <p:spPr>
          <a:xfrm rot="5400000">
            <a:off x="842973" y="1069579"/>
            <a:ext cx="1942572" cy="3101468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92594D96-EC07-4657-9D68-83735F808368}"/>
              </a:ext>
            </a:extLst>
          </p:cNvPr>
          <p:cNvSpPr txBox="1"/>
          <p:nvPr/>
        </p:nvSpPr>
        <p:spPr>
          <a:xfrm>
            <a:off x="534088" y="1870249"/>
            <a:ext cx="2708645" cy="1631216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Thank you</a:t>
            </a:r>
          </a:p>
          <a:p>
            <a:pPr>
              <a:lnSpc>
                <a:spcPts val="4000"/>
              </a:lnSpc>
            </a:pPr>
            <a:r>
              <a:rPr lang="en-US" sz="4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Enkosi</a:t>
            </a:r>
            <a:endParaRPr lang="en-US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>
              <a:lnSpc>
                <a:spcPts val="4000"/>
              </a:lnSpc>
            </a:pPr>
            <a:r>
              <a:rPr lang="en-US" sz="4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Dankie</a:t>
            </a:r>
            <a:endParaRPr lang="en-US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4" name="Picture 3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BA8BF626-78C5-CD29-B061-91C0DFCB1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74" y="461714"/>
            <a:ext cx="2012315" cy="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4A656-B7DE-4E5F-8055-AB6140B7A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7"/>
            <a:ext cx="5227039" cy="44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A </a:t>
            </a:r>
            <a:r>
              <a:rPr lang="en-US" b="1" dirty="0">
                <a:latin typeface="Aptos Black" panose="020B0004020202020204" pitchFamily="34" charset="0"/>
              </a:rPr>
              <a:t>haplotype</a:t>
            </a:r>
            <a:r>
              <a:rPr lang="en-US" dirty="0">
                <a:latin typeface="Aptos" panose="020B0004020202020204" pitchFamily="34" charset="0"/>
              </a:rPr>
              <a:t> is a </a:t>
            </a:r>
            <a:r>
              <a:rPr lang="en-US" b="1" dirty="0">
                <a:latin typeface="Aptos Black" panose="020B0004020202020204" pitchFamily="34" charset="0"/>
              </a:rPr>
              <a:t>series of alleles </a:t>
            </a:r>
            <a:r>
              <a:rPr lang="en-US" dirty="0">
                <a:latin typeface="Aptos" panose="020B0004020202020204" pitchFamily="34" charset="0"/>
              </a:rPr>
              <a:t>found at </a:t>
            </a:r>
            <a:r>
              <a:rPr lang="en-US" b="1" dirty="0">
                <a:latin typeface="Aptos Black" panose="020B0004020202020204" pitchFamily="34" charset="0"/>
              </a:rPr>
              <a:t>linked loci</a:t>
            </a:r>
            <a:r>
              <a:rPr lang="en-US" dirty="0">
                <a:latin typeface="Aptos" panose="020B0004020202020204" pitchFamily="34" charset="0"/>
              </a:rPr>
              <a:t> on a single chromosome. </a:t>
            </a:r>
          </a:p>
          <a:p>
            <a:pPr marL="0" indent="0">
              <a:buNone/>
            </a:pPr>
            <a:r>
              <a:rPr lang="en-US" b="1" dirty="0">
                <a:latin typeface="Aptos Black" panose="020B0004020202020204" pitchFamily="34" charset="0"/>
              </a:rPr>
              <a:t>Haplotype blocks </a:t>
            </a:r>
            <a:r>
              <a:rPr lang="en-US" dirty="0">
                <a:latin typeface="Aptos" panose="020B0004020202020204" pitchFamily="34" charset="0"/>
              </a:rPr>
              <a:t>are </a:t>
            </a:r>
            <a:r>
              <a:rPr lang="en-US" b="1" dirty="0">
                <a:latin typeface="Aptos Black" panose="020B0004020202020204" pitchFamily="34" charset="0"/>
              </a:rPr>
              <a:t>blocks of variants that are in LD with each other</a:t>
            </a:r>
            <a:r>
              <a:rPr lang="en-US" dirty="0">
                <a:latin typeface="Aptos" panose="020B0004020202020204" pitchFamily="34" charset="0"/>
              </a:rPr>
              <a:t>, but not with variants in adjacent blocks.</a:t>
            </a: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We can infer haplotypes computationally through </a:t>
            </a:r>
            <a:r>
              <a:rPr lang="en-US" b="1" dirty="0">
                <a:latin typeface="Aptos Black" panose="020B0004020202020204" pitchFamily="34" charset="0"/>
              </a:rPr>
              <a:t>phasing</a:t>
            </a:r>
            <a:r>
              <a:rPr lang="en-US" dirty="0">
                <a:latin typeface="Aptos" panose="020B0004020202020204" pitchFamily="34" charset="0"/>
              </a:rPr>
              <a:t>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44D98-D3F9-6FB2-A752-C84FD0B58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Haplotypes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D93746-31C2-4CFC-53B5-66EEB1C7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before we start</a:t>
            </a:r>
          </a:p>
        </p:txBody>
      </p:sp>
      <p:pic>
        <p:nvPicPr>
          <p:cNvPr id="5" name="Picture 4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278BF9A5-C7D3-AF29-AF79-5C1059320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pic>
        <p:nvPicPr>
          <p:cNvPr id="7" name="Picture 6" descr="A diagram of a gene sequence&#10;&#10;Description automatically generated with medium confidence">
            <a:extLst>
              <a:ext uri="{FF2B5EF4-FFF2-40B4-BE49-F238E27FC236}">
                <a16:creationId xmlns:a16="http://schemas.microsoft.com/office/drawing/2014/main" id="{433A20EC-7094-9F0E-81FD-9141F858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61"/>
          <a:stretch/>
        </p:blipFill>
        <p:spPr>
          <a:xfrm>
            <a:off x="5544360" y="2233727"/>
            <a:ext cx="6281670" cy="32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0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15">
            <a:extLst>
              <a:ext uri="{FF2B5EF4-FFF2-40B4-BE49-F238E27FC236}">
                <a16:creationId xmlns:a16="http://schemas.microsoft.com/office/drawing/2014/main" id="{25328670-8DC7-B409-BA19-488A30D5D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305735"/>
            <a:ext cx="11122470" cy="644993"/>
          </a:xfrm>
        </p:spPr>
        <p:txBody>
          <a:bodyPr/>
          <a:lstStyle/>
          <a:p>
            <a:r>
              <a:rPr lang="en-GB" dirty="0"/>
              <a:t>Global ancestry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EEFEA-A11F-D086-5F6E-2D874C23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89" y="1993989"/>
            <a:ext cx="11627628" cy="4414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ptos" panose="020B0004020202020204" pitchFamily="34" charset="0"/>
              </a:rPr>
              <a:t>The </a:t>
            </a:r>
            <a:r>
              <a:rPr lang="en-US" b="1" dirty="0">
                <a:latin typeface="Aptos Black" panose="020B0004020202020204" pitchFamily="34" charset="0"/>
              </a:rPr>
              <a:t>contributions</a:t>
            </a:r>
            <a:r>
              <a:rPr lang="en-US" dirty="0">
                <a:latin typeface="Aptos" panose="020B0004020202020204" pitchFamily="34" charset="0"/>
              </a:rPr>
              <a:t> of different </a:t>
            </a:r>
            <a:r>
              <a:rPr lang="en-US" b="1" dirty="0">
                <a:latin typeface="Aptos Black" panose="020B0004020202020204" pitchFamily="34" charset="0"/>
              </a:rPr>
              <a:t>ancestral populations </a:t>
            </a:r>
            <a:r>
              <a:rPr lang="en-US" dirty="0">
                <a:latin typeface="Aptos" panose="020B0004020202020204" pitchFamily="34" charset="0"/>
              </a:rPr>
              <a:t>to an individuals’ genome, based on reference datasets of modern populations. </a:t>
            </a:r>
          </a:p>
        </p:txBody>
      </p:sp>
      <p:pic>
        <p:nvPicPr>
          <p:cNvPr id="5" name="Picture 4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CDDC33E3-FD23-8568-CE18-7EEACB339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pic>
        <p:nvPicPr>
          <p:cNvPr id="6" name="Picture 5" descr="A colorful background with a red and green stripe&#10;&#10;AI-generated content may be incorrect.">
            <a:extLst>
              <a:ext uri="{FF2B5EF4-FFF2-40B4-BE49-F238E27FC236}">
                <a16:creationId xmlns:a16="http://schemas.microsoft.com/office/drawing/2014/main" id="{011AFAD2-D37D-3F69-BBDB-5810AD03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70" y="3429000"/>
            <a:ext cx="11764859" cy="277544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7EDB936-7983-334A-8115-CF4FCE5AD23F}"/>
              </a:ext>
            </a:extLst>
          </p:cNvPr>
          <p:cNvSpPr txBox="1">
            <a:spLocks/>
          </p:cNvSpPr>
          <p:nvPr/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Theory before we start</a:t>
            </a:r>
          </a:p>
        </p:txBody>
      </p:sp>
    </p:spTree>
    <p:extLst>
      <p:ext uri="{BB962C8B-B14F-4D97-AF65-F5344CB8AC3E}">
        <p14:creationId xmlns:p14="http://schemas.microsoft.com/office/powerpoint/2010/main" val="245087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E86D6-026D-2C83-0325-2B3F59CE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612009C7-7210-D4E1-A640-97FD4DA18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61BCC9-5A35-317F-7651-A66C33B5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156841"/>
            <a:ext cx="4667695" cy="44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The genetic </a:t>
            </a:r>
            <a:r>
              <a:rPr lang="en-US" b="1" dirty="0">
                <a:latin typeface="Aptos Black" panose="020B0004020202020204" pitchFamily="34" charset="0"/>
              </a:rPr>
              <a:t>ancestry</a:t>
            </a:r>
            <a:r>
              <a:rPr lang="en-US" dirty="0">
                <a:latin typeface="Aptos" panose="020B0004020202020204" pitchFamily="34" charset="0"/>
              </a:rPr>
              <a:t> of </a:t>
            </a:r>
            <a:r>
              <a:rPr lang="en-US" b="1" dirty="0">
                <a:latin typeface="Aptos Black" panose="020B0004020202020204" pitchFamily="34" charset="0"/>
              </a:rPr>
              <a:t>specific chromosomal regions</a:t>
            </a:r>
            <a:r>
              <a:rPr lang="en-US" dirty="0">
                <a:latin typeface="Aptos" panose="020B00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While global ancestry might indicate that someone is 70% African, and 30% European, </a:t>
            </a:r>
            <a:r>
              <a:rPr lang="en-US" b="1" dirty="0">
                <a:latin typeface="Aptos Black" panose="020B0004020202020204" pitchFamily="34" charset="0"/>
              </a:rPr>
              <a:t>local ancestry can identify which specific chromosomal segments come from African or European populations.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2397C1-821F-FCD3-A239-E36AC7D7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68" y="1364103"/>
            <a:ext cx="11374438" cy="644993"/>
          </a:xfrm>
        </p:spPr>
        <p:txBody>
          <a:bodyPr>
            <a:normAutofit/>
          </a:bodyPr>
          <a:lstStyle/>
          <a:p>
            <a:r>
              <a:rPr lang="en-US" sz="2600" dirty="0"/>
              <a:t>Local ancestry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36E4F88-A29E-DFC9-0226-82F0C291EF19}"/>
              </a:ext>
            </a:extLst>
          </p:cNvPr>
          <p:cNvSpPr txBox="1">
            <a:spLocks/>
          </p:cNvSpPr>
          <p:nvPr/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Theory before we start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C1734BB-C4B9-B7C2-ABC7-95B4F6036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3" y="168659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68DE-FF75-6993-50F8-4AB767AD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3EEF25-CC05-8945-63A3-F57F97C9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856441"/>
          </a:xfrm>
        </p:spPr>
        <p:txBody>
          <a:bodyPr>
            <a:noAutofit/>
          </a:bodyPr>
          <a:lstStyle/>
          <a:p>
            <a:r>
              <a:rPr lang="en-US" dirty="0"/>
              <a:t>Local Ancestry</a:t>
            </a:r>
          </a:p>
        </p:txBody>
      </p:sp>
      <p:pic>
        <p:nvPicPr>
          <p:cNvPr id="10" name="Picture 9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40CE3B48-479E-219E-3651-C008BD07E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110F04-7F48-1E24-6D5B-6BC77BEF9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2" y="1534452"/>
            <a:ext cx="11122470" cy="44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ptos Black" panose="020B0004020202020204" pitchFamily="34" charset="0"/>
              </a:rPr>
              <a:t>Local ancestry </a:t>
            </a:r>
            <a:r>
              <a:rPr lang="en-US" dirty="0">
                <a:latin typeface="Aptos Light" panose="020B0004020202020204" pitchFamily="34" charset="0"/>
              </a:rPr>
              <a:t>is </a:t>
            </a:r>
            <a:r>
              <a:rPr lang="en-US" b="1" dirty="0">
                <a:latin typeface="Aptos Black" panose="020B0004020202020204" pitchFamily="34" charset="0"/>
              </a:rPr>
              <a:t>highly heterogeneous </a:t>
            </a:r>
            <a:r>
              <a:rPr lang="en-US" dirty="0">
                <a:latin typeface="Aptos Light" panose="020B0004020202020204" pitchFamily="34" charset="0"/>
              </a:rPr>
              <a:t>– it varies across the genome and among individuals, even those with similar global ancestry proportions.</a:t>
            </a:r>
          </a:p>
          <a:p>
            <a:pPr marL="0" indent="0">
              <a:buNone/>
            </a:pPr>
            <a:endParaRPr lang="en-US" dirty="0">
              <a:latin typeface="Aptos Light" panose="020B0004020202020204" pitchFamily="34" charset="0"/>
            </a:endParaRPr>
          </a:p>
        </p:txBody>
      </p:sp>
      <p:pic>
        <p:nvPicPr>
          <p:cNvPr id="3" name="Picture 2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4CC28D2A-198C-8B82-77EE-6C26F9C99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87024"/>
            <a:ext cx="5494782" cy="4121087"/>
          </a:xfrm>
          <a:prstGeom prst="rect">
            <a:avLst/>
          </a:prstGeom>
        </p:spPr>
      </p:pic>
      <p:pic>
        <p:nvPicPr>
          <p:cNvPr id="6" name="Picture 5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A8D0C48A-0FE7-94AC-D784-56C7A0EBB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68" y="2487024"/>
            <a:ext cx="5280470" cy="396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0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F2373-2551-4BC9-98C8-1356BF605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ECAA0-A404-D5A2-F4AF-AB8B62D6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856441"/>
          </a:xfrm>
        </p:spPr>
        <p:txBody>
          <a:bodyPr>
            <a:noAutofit/>
          </a:bodyPr>
          <a:lstStyle/>
          <a:p>
            <a:r>
              <a:rPr lang="en-US" dirty="0"/>
              <a:t>Local v. Global Ancestry</a:t>
            </a:r>
          </a:p>
        </p:txBody>
      </p:sp>
      <p:pic>
        <p:nvPicPr>
          <p:cNvPr id="10" name="Picture 9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45317ED0-F97D-4DA3-DB0F-E44B76AD5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pic>
        <p:nvPicPr>
          <p:cNvPr id="5" name="Picture 4" descr="A diagram of a person with different colors&#10;&#10;AI-generated content may be incorrect.">
            <a:extLst>
              <a:ext uri="{FF2B5EF4-FFF2-40B4-BE49-F238E27FC236}">
                <a16:creationId xmlns:a16="http://schemas.microsoft.com/office/drawing/2014/main" id="{8E627C03-2153-14C0-5269-1288B2CF4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399" y="1798637"/>
            <a:ext cx="8328565" cy="44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5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E0D6-4074-6A49-DA88-942DBE1D9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537552-21A8-34EB-EB3C-F177E8ED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449411"/>
            <a:ext cx="8328565" cy="856441"/>
          </a:xfrm>
        </p:spPr>
        <p:txBody>
          <a:bodyPr>
            <a:noAutofit/>
          </a:bodyPr>
          <a:lstStyle/>
          <a:p>
            <a:r>
              <a:rPr lang="en-US" dirty="0"/>
              <a:t>Steps for ancestry inference</a:t>
            </a:r>
          </a:p>
        </p:txBody>
      </p:sp>
      <p:pic>
        <p:nvPicPr>
          <p:cNvPr id="10" name="Picture 9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3677AFCB-5962-EFB1-408A-E2427F29F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0" y="449411"/>
            <a:ext cx="2012315" cy="383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5435CD-110F-9613-B4F8-F1D1EDE190E9}"/>
              </a:ext>
            </a:extLst>
          </p:cNvPr>
          <p:cNvSpPr/>
          <p:nvPr/>
        </p:nvSpPr>
        <p:spPr>
          <a:xfrm>
            <a:off x="1315504" y="1804568"/>
            <a:ext cx="1657523" cy="599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Genotype QC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2E93FB-8294-D7E8-C5A6-6C624D573CC6}"/>
              </a:ext>
            </a:extLst>
          </p:cNvPr>
          <p:cNvSpPr/>
          <p:nvPr/>
        </p:nvSpPr>
        <p:spPr>
          <a:xfrm>
            <a:off x="529605" y="2744801"/>
            <a:ext cx="3629456" cy="12813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i="1" dirty="0">
              <a:latin typeface="Aptos" panose="020B0004020202020204" pitchFamily="34" charset="0"/>
            </a:endParaRPr>
          </a:p>
          <a:p>
            <a:pPr algn="ctr"/>
            <a:r>
              <a:rPr lang="en-US" sz="1400" i="1" dirty="0">
                <a:latin typeface="Aptos" panose="020B0004020202020204" pitchFamily="34" charset="0"/>
              </a:rPr>
              <a:t>Remove SNPs with low genotype call rate</a:t>
            </a:r>
          </a:p>
          <a:p>
            <a:pPr algn="ctr"/>
            <a:r>
              <a:rPr lang="en-US" sz="1400" i="1" dirty="0">
                <a:latin typeface="Aptos" panose="020B0004020202020204" pitchFamily="34" charset="0"/>
              </a:rPr>
              <a:t>Remove samples with low genotype call rate</a:t>
            </a:r>
          </a:p>
          <a:p>
            <a:pPr algn="ctr"/>
            <a:r>
              <a:rPr lang="en-US" sz="1400" i="1" dirty="0">
                <a:latin typeface="Aptos" panose="020B0004020202020204" pitchFamily="34" charset="0"/>
              </a:rPr>
              <a:t>Remove monomorphic variants</a:t>
            </a:r>
          </a:p>
          <a:p>
            <a:pPr algn="ctr"/>
            <a:r>
              <a:rPr lang="en-US" sz="1400" i="1" dirty="0">
                <a:latin typeface="Aptos" panose="020B0004020202020204" pitchFamily="34" charset="0"/>
              </a:rPr>
              <a:t>Remove SNPs that deviate from HWE</a:t>
            </a:r>
            <a:endParaRPr lang="en-US" dirty="0">
              <a:latin typeface="Aptos" panose="020B0004020202020204" pitchFamily="34" charset="0"/>
            </a:endParaRPr>
          </a:p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0415BC-CF1B-B4F6-B50B-C177C76107BF}"/>
              </a:ext>
            </a:extLst>
          </p:cNvPr>
          <p:cNvCxnSpPr>
            <a:cxnSpLocks/>
          </p:cNvCxnSpPr>
          <p:nvPr/>
        </p:nvCxnSpPr>
        <p:spPr>
          <a:xfrm flipV="1">
            <a:off x="2174067" y="2403714"/>
            <a:ext cx="0" cy="3410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ED623F-0483-237C-C595-CB2DAD681048}"/>
              </a:ext>
            </a:extLst>
          </p:cNvPr>
          <p:cNvCxnSpPr>
            <a:cxnSpLocks/>
          </p:cNvCxnSpPr>
          <p:nvPr/>
        </p:nvCxnSpPr>
        <p:spPr>
          <a:xfrm flipH="1">
            <a:off x="2144265" y="4026120"/>
            <a:ext cx="1141" cy="58874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C66531F-9E92-9837-C1E7-A65E6BEBE318}"/>
              </a:ext>
            </a:extLst>
          </p:cNvPr>
          <p:cNvSpPr/>
          <p:nvPr/>
        </p:nvSpPr>
        <p:spPr>
          <a:xfrm>
            <a:off x="1315504" y="4620301"/>
            <a:ext cx="1657523" cy="599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Imputation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A56277-BCCE-8A04-1A18-C8B66DCDE83E}"/>
              </a:ext>
            </a:extLst>
          </p:cNvPr>
          <p:cNvCxnSpPr>
            <a:cxnSpLocks/>
            <a:stCxn id="17" idx="2"/>
            <a:endCxn id="35" idx="1"/>
          </p:cNvCxnSpPr>
          <p:nvPr/>
        </p:nvCxnSpPr>
        <p:spPr>
          <a:xfrm rot="5400000" flipH="1" flipV="1">
            <a:off x="3020689" y="1012547"/>
            <a:ext cx="3330477" cy="5083324"/>
          </a:xfrm>
          <a:prstGeom prst="bentConnector4">
            <a:avLst>
              <a:gd name="adj1" fmla="val -6864"/>
              <a:gd name="adj2" fmla="val 58152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E312CDF-3D50-7C64-935A-533F6B071EA5}"/>
              </a:ext>
            </a:extLst>
          </p:cNvPr>
          <p:cNvSpPr/>
          <p:nvPr/>
        </p:nvSpPr>
        <p:spPr>
          <a:xfrm>
            <a:off x="7227590" y="1589397"/>
            <a:ext cx="1657523" cy="599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Phase haplotypes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1F8A06-1FF8-612B-93A1-3F0FA9D515BE}"/>
              </a:ext>
            </a:extLst>
          </p:cNvPr>
          <p:cNvCxnSpPr>
            <a:cxnSpLocks/>
          </p:cNvCxnSpPr>
          <p:nvPr/>
        </p:nvCxnSpPr>
        <p:spPr>
          <a:xfrm flipH="1">
            <a:off x="8081154" y="2188543"/>
            <a:ext cx="1141" cy="58874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1512281-DA59-5EE5-9E6D-4BA1549683D6}"/>
              </a:ext>
            </a:extLst>
          </p:cNvPr>
          <p:cNvSpPr/>
          <p:nvPr/>
        </p:nvSpPr>
        <p:spPr>
          <a:xfrm>
            <a:off x="7204179" y="2786314"/>
            <a:ext cx="1657523" cy="599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Ancestry inference</a:t>
            </a:r>
          </a:p>
        </p:txBody>
      </p: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895EB232-F670-FFA0-9008-F9BB5A8580B0}"/>
              </a:ext>
            </a:extLst>
          </p:cNvPr>
          <p:cNvSpPr/>
          <p:nvPr/>
        </p:nvSpPr>
        <p:spPr>
          <a:xfrm>
            <a:off x="510153" y="4472997"/>
            <a:ext cx="719540" cy="408954"/>
          </a:xfrm>
          <a:prstGeom prst="lightningBolt">
            <a:avLst/>
          </a:prstGeom>
          <a:solidFill>
            <a:schemeClr val="accent2"/>
          </a:solidFill>
          <a:ln>
            <a:solidFill>
              <a:srgbClr val="B799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AE89FA-E3EB-375C-B081-95A56CA40AAC}"/>
              </a:ext>
            </a:extLst>
          </p:cNvPr>
          <p:cNvSpPr txBox="1"/>
          <p:nvPr/>
        </p:nvSpPr>
        <p:spPr>
          <a:xfrm>
            <a:off x="305931" y="485011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79962"/>
                </a:solidFill>
                <a:latin typeface="Aptos Black" panose="020B0004020202020204" pitchFamily="34" charset="0"/>
              </a:rPr>
              <a:t>WHY?</a:t>
            </a:r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5BCDDD5C-A859-0D4F-3A45-020876DE59C7}"/>
              </a:ext>
            </a:extLst>
          </p:cNvPr>
          <p:cNvSpPr/>
          <p:nvPr/>
        </p:nvSpPr>
        <p:spPr>
          <a:xfrm flipH="1">
            <a:off x="9089335" y="1480016"/>
            <a:ext cx="719540" cy="408954"/>
          </a:xfrm>
          <a:prstGeom prst="lightningBolt">
            <a:avLst/>
          </a:prstGeom>
          <a:solidFill>
            <a:schemeClr val="accent2"/>
          </a:solidFill>
          <a:ln>
            <a:solidFill>
              <a:srgbClr val="B799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F2993D-BA6E-88E7-6F6D-0A6B9EA44C05}"/>
              </a:ext>
            </a:extLst>
          </p:cNvPr>
          <p:cNvSpPr txBox="1"/>
          <p:nvPr/>
        </p:nvSpPr>
        <p:spPr>
          <a:xfrm>
            <a:off x="8885113" y="185713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79962"/>
                </a:solidFill>
                <a:latin typeface="Aptos Black" panose="020B0004020202020204" pitchFamily="34" charset="0"/>
              </a:rPr>
              <a:t>WHY?</a:t>
            </a:r>
          </a:p>
        </p:txBody>
      </p:sp>
      <p:pic>
        <p:nvPicPr>
          <p:cNvPr id="44" name="Picture 43" descr="A screenshot of a graph&#10;&#10;AI-generated content may be incorrect.">
            <a:extLst>
              <a:ext uri="{FF2B5EF4-FFF2-40B4-BE49-F238E27FC236}">
                <a16:creationId xmlns:a16="http://schemas.microsoft.com/office/drawing/2014/main" id="{B4459B79-F4ED-3DF2-7776-41BB3405C7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9387"/>
          <a:stretch/>
        </p:blipFill>
        <p:spPr>
          <a:xfrm>
            <a:off x="5444779" y="5430297"/>
            <a:ext cx="3068637" cy="671929"/>
          </a:xfrm>
          <a:prstGeom prst="rect">
            <a:avLst/>
          </a:prstGeom>
        </p:spPr>
      </p:pic>
      <p:pic>
        <p:nvPicPr>
          <p:cNvPr id="46" name="Picture 45" descr="A screenshot of a graph&#10;&#10;AI-generated content may be incorrect.">
            <a:extLst>
              <a:ext uri="{FF2B5EF4-FFF2-40B4-BE49-F238E27FC236}">
                <a16:creationId xmlns:a16="http://schemas.microsoft.com/office/drawing/2014/main" id="{440A3BB8-836E-71EE-9885-2866FD4C77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643"/>
          <a:stretch/>
        </p:blipFill>
        <p:spPr>
          <a:xfrm>
            <a:off x="8513416" y="3856640"/>
            <a:ext cx="3068637" cy="193481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DBEA515-6A92-B41F-E6C5-08606B2D7489}"/>
              </a:ext>
            </a:extLst>
          </p:cNvPr>
          <p:cNvGrpSpPr/>
          <p:nvPr/>
        </p:nvGrpSpPr>
        <p:grpSpPr>
          <a:xfrm>
            <a:off x="5260950" y="4285573"/>
            <a:ext cx="2968400" cy="738366"/>
            <a:chOff x="5260950" y="4000566"/>
            <a:chExt cx="2968400" cy="73836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F01C9BE-9467-2A54-1B77-9763327C965D}"/>
                </a:ext>
              </a:extLst>
            </p:cNvPr>
            <p:cNvSpPr/>
            <p:nvPr/>
          </p:nvSpPr>
          <p:spPr>
            <a:xfrm>
              <a:off x="5964350" y="4064628"/>
              <a:ext cx="2265000" cy="14854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E811207-D2D6-79B2-2889-D4FD4FFCCBE3}"/>
                </a:ext>
              </a:extLst>
            </p:cNvPr>
            <p:cNvSpPr/>
            <p:nvPr/>
          </p:nvSpPr>
          <p:spPr>
            <a:xfrm>
              <a:off x="5964350" y="4298379"/>
              <a:ext cx="2265000" cy="14854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B6BF4B7-C3A7-4936-F3EE-20425B3D6536}"/>
                </a:ext>
              </a:extLst>
            </p:cNvPr>
            <p:cNvSpPr/>
            <p:nvPr/>
          </p:nvSpPr>
          <p:spPr>
            <a:xfrm>
              <a:off x="5958688" y="4522678"/>
              <a:ext cx="2265000" cy="14854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365509-C568-AE04-74B8-CE37067FF71F}"/>
                </a:ext>
              </a:extLst>
            </p:cNvPr>
            <p:cNvSpPr txBox="1"/>
            <p:nvPr/>
          </p:nvSpPr>
          <p:spPr>
            <a:xfrm>
              <a:off x="5262646" y="4000566"/>
              <a:ext cx="708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Sample 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7B3C4C-F648-071C-3468-1B1D7E2BDC93}"/>
                </a:ext>
              </a:extLst>
            </p:cNvPr>
            <p:cNvSpPr txBox="1"/>
            <p:nvPr/>
          </p:nvSpPr>
          <p:spPr>
            <a:xfrm>
              <a:off x="5260950" y="4240561"/>
              <a:ext cx="708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Sample 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AD1168-A771-744D-D8D3-8DEEF4713137}"/>
                </a:ext>
              </a:extLst>
            </p:cNvPr>
            <p:cNvSpPr txBox="1"/>
            <p:nvPr/>
          </p:nvSpPr>
          <p:spPr>
            <a:xfrm>
              <a:off x="5266398" y="4477322"/>
              <a:ext cx="708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Sample 3</a:t>
              </a:r>
            </a:p>
          </p:txBody>
        </p:sp>
      </p:grp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331C7BE8-02F3-4DEF-DDBC-8CA69D9A7EB3}"/>
              </a:ext>
            </a:extLst>
          </p:cNvPr>
          <p:cNvSpPr/>
          <p:nvPr/>
        </p:nvSpPr>
        <p:spPr>
          <a:xfrm>
            <a:off x="8096717" y="3875419"/>
            <a:ext cx="661425" cy="707967"/>
          </a:xfrm>
          <a:prstGeom prst="circularArrow">
            <a:avLst>
              <a:gd name="adj1" fmla="val 6268"/>
              <a:gd name="adj2" fmla="val 1142319"/>
              <a:gd name="adj3" fmla="val 1862214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CB5C5665-ED44-BB20-681B-D6D5B2F8D338}"/>
              </a:ext>
            </a:extLst>
          </p:cNvPr>
          <p:cNvSpPr/>
          <p:nvPr/>
        </p:nvSpPr>
        <p:spPr>
          <a:xfrm rot="20639529" flipH="1" flipV="1">
            <a:off x="8343117" y="5507771"/>
            <a:ext cx="661425" cy="707967"/>
          </a:xfrm>
          <a:prstGeom prst="circularArrow">
            <a:avLst>
              <a:gd name="adj1" fmla="val 6268"/>
              <a:gd name="adj2" fmla="val 1142319"/>
              <a:gd name="adj3" fmla="val 18622147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A1D2C0-DBF5-ECCD-451B-C77CB3A8714A}"/>
              </a:ext>
            </a:extLst>
          </p:cNvPr>
          <p:cNvSpPr txBox="1"/>
          <p:nvPr/>
        </p:nvSpPr>
        <p:spPr>
          <a:xfrm>
            <a:off x="9307664" y="2616527"/>
            <a:ext cx="1579418" cy="9387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i="1" dirty="0">
                <a:latin typeface="Aptos" panose="020B0004020202020204" pitchFamily="34" charset="0"/>
              </a:rPr>
              <a:t>ADMIXTURE</a:t>
            </a:r>
          </a:p>
          <a:p>
            <a:r>
              <a:rPr lang="en-US" sz="1100" i="1" dirty="0">
                <a:latin typeface="Aptos" panose="020B0004020202020204" pitchFamily="34" charset="0"/>
              </a:rPr>
              <a:t>STRUCTURE</a:t>
            </a:r>
          </a:p>
          <a:p>
            <a:r>
              <a:rPr lang="en-US" sz="1100" i="1" dirty="0">
                <a:latin typeface="Aptos" panose="020B0004020202020204" pitchFamily="34" charset="0"/>
              </a:rPr>
              <a:t>RFMix</a:t>
            </a:r>
          </a:p>
          <a:p>
            <a:r>
              <a:rPr lang="en-US" sz="1100" i="1" dirty="0">
                <a:latin typeface="Aptos" panose="020B0004020202020204" pitchFamily="34" charset="0"/>
              </a:rPr>
              <a:t>TRACTOR</a:t>
            </a:r>
          </a:p>
          <a:p>
            <a:r>
              <a:rPr lang="en-US" sz="1100" i="1" dirty="0">
                <a:latin typeface="Aptos" panose="020B0004020202020204" pitchFamily="34" charset="0"/>
              </a:rPr>
              <a:t>GNOMIX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0F574BD-8AE1-DD97-AEEA-CFB4C8BD0B13}"/>
              </a:ext>
            </a:extLst>
          </p:cNvPr>
          <p:cNvCxnSpPr>
            <a:stCxn id="37" idx="3"/>
            <a:endCxn id="62" idx="1"/>
          </p:cNvCxnSpPr>
          <p:nvPr/>
        </p:nvCxnSpPr>
        <p:spPr>
          <a:xfrm>
            <a:off x="8861702" y="3085887"/>
            <a:ext cx="44596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0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35" grpId="0" animBg="1"/>
      <p:bldP spid="37" grpId="0" animBg="1"/>
      <p:bldP spid="39" grpId="0" animBg="1"/>
      <p:bldP spid="40" grpId="0"/>
      <p:bldP spid="41" grpId="0" animBg="1"/>
      <p:bldP spid="42" grpId="0"/>
      <p:bldP spid="60" grpId="0" animBg="1"/>
      <p:bldP spid="61" grpId="0" animBg="1"/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HS#2022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2"/>
      </a:accent2>
      <a:accent3>
        <a:srgbClr val="005F61"/>
      </a:accent3>
      <a:accent4>
        <a:srgbClr val="8C979A"/>
      </a:accent4>
      <a:accent5>
        <a:srgbClr val="61223B"/>
      </a:accent5>
      <a:accent6>
        <a:srgbClr val="8B2346"/>
      </a:accent6>
      <a:hlink>
        <a:srgbClr val="B79962"/>
      </a:hlink>
      <a:folHlink>
        <a:srgbClr val="8C979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C6D65BAC40A45BAB92F14DB5F4FAF" ma:contentTypeVersion="13" ma:contentTypeDescription="Create a new document." ma:contentTypeScope="" ma:versionID="4bebfb9a38d2a52932940e3bd172a61b">
  <xsd:schema xmlns:xsd="http://www.w3.org/2001/XMLSchema" xmlns:xs="http://www.w3.org/2001/XMLSchema" xmlns:p="http://schemas.microsoft.com/office/2006/metadata/properties" xmlns:ns2="88a3d677-9216-46c3-8201-ee58da5def3b" xmlns:ns3="dffefaba-9bcc-430d-9abe-09565c10f6ee" targetNamespace="http://schemas.microsoft.com/office/2006/metadata/properties" ma:root="true" ma:fieldsID="c2094452f851fe343f0223b9fe04b330" ns2:_="" ns3:_="">
    <xsd:import namespace="88a3d677-9216-46c3-8201-ee58da5def3b"/>
    <xsd:import namespace="dffefaba-9bcc-430d-9abe-09565c10f6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a3d677-9216-46c3-8201-ee58da5d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efaba-9bcc-430d-9abe-09565c10f6e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D7D7F7-24A2-4C9A-ACC2-47010189A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2B843C-1A20-48AD-8FA8-753DD10D6F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a3d677-9216-46c3-8201-ee58da5def3b"/>
    <ds:schemaRef ds:uri="dffefaba-9bcc-430d-9abe-09565c10f6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E77D1A-AF2A-4EA2-AA83-9B1B012407C9}">
  <ds:schemaRefs>
    <ds:schemaRef ds:uri="dffefaba-9bcc-430d-9abe-09565c10f6ee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88a3d677-9216-46c3-8201-ee58da5def3b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56505</TotalTime>
  <Words>2465</Words>
  <Application>Microsoft Macintosh PowerPoint</Application>
  <PresentationFormat>Widescreen</PresentationFormat>
  <Paragraphs>338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-webkit-standard</vt:lpstr>
      <vt:lpstr>Aptos</vt:lpstr>
      <vt:lpstr>Aptos Black</vt:lpstr>
      <vt:lpstr>Aptos Light</vt:lpstr>
      <vt:lpstr>Arial</vt:lpstr>
      <vt:lpstr>Calibri</vt:lpstr>
      <vt:lpstr>Calibri Light</vt:lpstr>
      <vt:lpstr>Cambria Math</vt:lpstr>
      <vt:lpstr>Helvetica</vt:lpstr>
      <vt:lpstr>Raleway</vt:lpstr>
      <vt:lpstr>Trebuchet MS</vt:lpstr>
      <vt:lpstr>Office Theme</vt:lpstr>
      <vt:lpstr>PowerPoint Presentation</vt:lpstr>
      <vt:lpstr>Contents</vt:lpstr>
      <vt:lpstr>Theory before we start</vt:lpstr>
      <vt:lpstr>Theory before we start</vt:lpstr>
      <vt:lpstr>PowerPoint Presentation</vt:lpstr>
      <vt:lpstr>PowerPoint Presentation</vt:lpstr>
      <vt:lpstr>Local Ancestry</vt:lpstr>
      <vt:lpstr>Local v. Global Ancestry</vt:lpstr>
      <vt:lpstr>Steps for ancestry inference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Theory behind GWASs</vt:lpstr>
      <vt:lpstr>Manhattan Plot </vt:lpstr>
      <vt:lpstr>Preparing the files - Demonstration</vt:lpstr>
      <vt:lpstr>Running models   </vt:lpstr>
      <vt:lpstr>Running the LAAA models - Demonstration</vt:lpstr>
      <vt:lpstr>Revise our data’s global ancestry proportions</vt:lpstr>
      <vt:lpstr>PopGen-workshop GitHub page</vt:lpstr>
      <vt:lpstr>Recommended 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Croock, DA, Miss [dayna@sun.ac.za]</cp:lastModifiedBy>
  <cp:revision>714</cp:revision>
  <dcterms:created xsi:type="dcterms:W3CDTF">2021-09-15T08:20:16Z</dcterms:created>
  <dcterms:modified xsi:type="dcterms:W3CDTF">2025-02-28T08:36:29Z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0x010100008C6D65BAC40A45BAB92F14DB5F4FAF</vt:lpwstr>
  </property>
</Properties>
</file>